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7" r:id="rId2"/>
    <p:sldId id="258" r:id="rId3"/>
    <p:sldId id="259" r:id="rId4"/>
    <p:sldId id="263" r:id="rId5"/>
    <p:sldId id="265" r:id="rId6"/>
    <p:sldId id="291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309" r:id="rId32"/>
    <p:sldId id="296" r:id="rId33"/>
    <p:sldId id="326" r:id="rId34"/>
    <p:sldId id="331" r:id="rId35"/>
    <p:sldId id="327" r:id="rId36"/>
    <p:sldId id="328" r:id="rId37"/>
    <p:sldId id="329" r:id="rId38"/>
    <p:sldId id="325" r:id="rId39"/>
    <p:sldId id="297" r:id="rId40"/>
    <p:sldId id="298" r:id="rId41"/>
    <p:sldId id="299" r:id="rId42"/>
    <p:sldId id="333" r:id="rId43"/>
    <p:sldId id="300" r:id="rId44"/>
    <p:sldId id="302" r:id="rId45"/>
    <p:sldId id="303" r:id="rId46"/>
    <p:sldId id="332" r:id="rId47"/>
    <p:sldId id="304" r:id="rId48"/>
    <p:sldId id="305" r:id="rId49"/>
    <p:sldId id="312" r:id="rId50"/>
    <p:sldId id="313" r:id="rId51"/>
    <p:sldId id="314" r:id="rId52"/>
    <p:sldId id="315" r:id="rId53"/>
    <p:sldId id="324" r:id="rId54"/>
    <p:sldId id="335" r:id="rId55"/>
    <p:sldId id="317" r:id="rId56"/>
    <p:sldId id="319" r:id="rId57"/>
    <p:sldId id="339" r:id="rId58"/>
    <p:sldId id="321" r:id="rId59"/>
    <p:sldId id="352" r:id="rId60"/>
    <p:sldId id="323" r:id="rId61"/>
    <p:sldId id="336" r:id="rId62"/>
    <p:sldId id="337" r:id="rId63"/>
    <p:sldId id="340" r:id="rId64"/>
    <p:sldId id="341" r:id="rId65"/>
    <p:sldId id="343" r:id="rId66"/>
    <p:sldId id="344" r:id="rId67"/>
    <p:sldId id="345" r:id="rId68"/>
    <p:sldId id="347" r:id="rId69"/>
    <p:sldId id="348" r:id="rId70"/>
    <p:sldId id="349" r:id="rId71"/>
    <p:sldId id="350" r:id="rId72"/>
    <p:sldId id="351" r:id="rId73"/>
    <p:sldId id="338" r:id="rId74"/>
  </p:sldIdLst>
  <p:sldSz cx="9144000" cy="6858000" type="screen4x3"/>
  <p:notesSz cx="6858000" cy="99472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93" autoAdjust="0"/>
  </p:normalViewPr>
  <p:slideViewPr>
    <p:cSldViewPr>
      <p:cViewPr>
        <p:scale>
          <a:sx n="100" d="100"/>
          <a:sy n="100" d="100"/>
        </p:scale>
        <p:origin x="-1026" y="504"/>
      </p:cViewPr>
      <p:guideLst>
        <p:guide orient="horz" pos="2160"/>
        <p:guide pos="2925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 custLinFactNeighborY="44867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700808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이렇게나 긴 제목을 가지고서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제가 경험한 것들을 같이 공유하고자 이 자리에 서있는 저는 한성대학교 연구원 </a:t>
            </a:r>
            <a:r>
              <a:rPr lang="ko-KR" altLang="en-US" dirty="0" err="1" smtClean="0"/>
              <a:t>이영배라고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반갑습니다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9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4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19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99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26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8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지난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동안</a:t>
            </a:r>
            <a:r>
              <a:rPr lang="ko-KR" altLang="en-US" baseline="0" dirty="0" smtClean="0"/>
              <a:t> 제가 경험했던 것들에 대한 이야기를 마치도록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긴 시간임에도 관심을 가지고 들어주셔서 정말 감사합니다</a:t>
            </a:r>
            <a:r>
              <a:rPr lang="en-US" altLang="ko-KR" baseline="0" smtClean="0"/>
              <a:t>. </a:t>
            </a:r>
            <a:r>
              <a:rPr lang="ko-KR" altLang="en-US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</a:t>
            </a:r>
            <a:r>
              <a:rPr lang="en-US" altLang="ko-KR" sz="1200" dirty="0" smtClean="0">
                <a:solidFill>
                  <a:srgbClr val="FF0000"/>
                </a:solidFill>
              </a:rPr>
              <a:t>2016</a:t>
            </a:r>
            <a:r>
              <a:rPr lang="ko-KR" altLang="en-US" sz="1200" dirty="0" smtClean="0">
                <a:solidFill>
                  <a:srgbClr val="FF0000"/>
                </a:solidFill>
              </a:rPr>
              <a:t>년 </a:t>
            </a:r>
            <a:r>
              <a:rPr lang="en-US" altLang="ko-KR" sz="1200" dirty="0" smtClean="0">
                <a:solidFill>
                  <a:srgbClr val="FF0000"/>
                </a:solidFill>
              </a:rPr>
              <a:t>40</a:t>
            </a:r>
            <a:r>
              <a:rPr lang="ko-KR" altLang="en-US" sz="1200" dirty="0" smtClean="0">
                <a:solidFill>
                  <a:srgbClr val="FF0000"/>
                </a:solidFill>
              </a:rPr>
              <a:t>대 중반의 나이에 창업했던 회사도 정리하고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en-US" altLang="ko-KR" sz="120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FF0000"/>
                </a:solidFill>
              </a:rPr>
              <a:t>그 동안 생계를 유지하던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과학 학원도 고민 끝에 정리하게 되었습니다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당시 저에게는 저의 남은 삶을 변화시킬 무엇인가가 절실하게 필요했습니다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그래서 살기 위해 선택한 것이 인공지능입니다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인공지능을 선택한 이유는 가장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쎄보였습니다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ㅎㅎ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인공지능을 전공한 학자나 전문가는 아닙니다만</a:t>
            </a:r>
            <a:r>
              <a:rPr lang="en-US" altLang="ko-KR" sz="1200" dirty="0" smtClean="0">
                <a:solidFill>
                  <a:srgbClr val="FF0000"/>
                </a:solidFill>
              </a:rPr>
              <a:t>…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제가 오늘 여러분들과 함께 나누고자 하는 말씀은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진행했고 지금도 하고 있는  </a:t>
            </a:r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가지고서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2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여기까지가 오늘 여러분들과 함께 나누고자 하는 이야기의 전처리 마지막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본격적으로 인공지능에 대한 이야기로 넘어가도록 하겠습니다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16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8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72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file:///D:\&#44305;&#51452;&#51648;&#50669;&#44592;&#50629;&#44053;&#50672;\&#44053;&#50672;ppt\%5bSHANA%5d&#49828;&#47560;&#53944;&#54044;&#49885;&#47932;&#54617;&#49845;&#44208;&#44284;.wmv" TargetMode="External"/><Relationship Id="rId7" Type="http://schemas.openxmlformats.org/officeDocument/2006/relationships/image" Target="../media/image13.png"/><Relationship Id="rId2" Type="http://schemas.openxmlformats.org/officeDocument/2006/relationships/video" Target="file:///D:\&#44305;&#51452;&#51648;&#50669;&#44592;&#50629;&#44053;&#50672;\&#44053;&#50672;ppt\%5bSHANA%5d%5bSHANA%5d&#52852;&#46993;&#53076;&#50640;&#54617;&#49845;_Trim.wmv" TargetMode="External"/><Relationship Id="rId1" Type="http://schemas.microsoft.com/office/2007/relationships/media" Target="file:///D:\&#44305;&#51452;&#51648;&#50669;&#44592;&#50629;&#44053;&#50672;\&#44053;&#50672;ppt\%5bSHANA%5d%5bSHANA%5d&#52852;&#46993;&#53076;&#50640;&#54617;&#49845;_Trim.wmv" TargetMode="Externa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&#49828;&#47560;&#53944;&#54044;&#49885;&#47932;&#54617;&#49845;&#44208;&#44284;.wmv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video" Target="file:///C:\Users\sec\Downloads\&#44305;&#51452;&#44053;&#50672;\&#44305;&#51452;&#44053;&#50672;\&#44053;&#50672;ppt\%5bSHANA%5d&#51064;&#49885;&#44396;&#54788;&#44208;&#44284;.wmv" TargetMode="External"/><Relationship Id="rId1" Type="http://schemas.microsoft.com/office/2007/relationships/media" Target="file:///C:\Users\sec\Downloads\&#44305;&#51452;&#44053;&#50672;\&#44305;&#51452;&#44053;&#50672;\&#44053;&#50672;ppt\%5bSHANA%5d&#51064;&#49885;&#44396;&#54788;&#44208;&#44284;.wmv" TargetMode="Externa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file:///D:\&#44305;&#51452;&#51648;&#50669;&#44592;&#50629;&#44053;&#50672;\&#44053;&#50672;ppt\%5bSHANA%5dTensorFlow%20YOLOv3%20TF2.0_Trim.wmv" TargetMode="External"/><Relationship Id="rId7" Type="http://schemas.openxmlformats.org/officeDocument/2006/relationships/image" Target="../media/image55.png"/><Relationship Id="rId2" Type="http://schemas.openxmlformats.org/officeDocument/2006/relationships/video" Target="file:///D:\&#44305;&#51452;&#51648;&#50669;&#44592;&#50629;&#44053;&#50672;\&#44053;&#50672;ppt\%5bSHANA%5dSSD%20Mobilenet%20on%20TX2_Trim.wmv" TargetMode="External"/><Relationship Id="rId1" Type="http://schemas.microsoft.com/office/2007/relationships/media" Target="file:///D:\&#44305;&#51452;&#51648;&#50669;&#44592;&#50629;&#44053;&#50672;\&#44053;&#50672;ppt\%5bSHANA%5dSSD%20Mobilenet%20on%20TX2_Trim.wmv" TargetMode="Externa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TensorFlow%20YOLOv3%20TF2.0_Trim.wmv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2280;&#51312;&#50808;&#44397;&#46041;&#50689;&#49345;.wmv" TargetMode="External"/><Relationship Id="rId1" Type="http://schemas.microsoft.com/office/2007/relationships/media" Target="file:///D:\&#44305;&#51452;&#51648;&#50669;&#44592;&#50629;&#44053;&#50672;\&#44053;&#50672;ppt\%5bSHANA%5d&#52280;&#51312;&#50808;&#44397;&#46041;&#50689;&#49345;.wmv" TargetMode="Externa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46972;&#48296;&#47553;&#51089;&#50629;_Trim.wmv" TargetMode="External"/><Relationship Id="rId1" Type="http://schemas.microsoft.com/office/2007/relationships/media" Target="file:///D:\0214&#54532;&#47196;&#51229;&#53944;&#48156;&#54364;_&#51060;&#50689;&#48176;\&#46972;&#48296;&#47553;&#51089;&#50629;_Trim.wmv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gcp&#54617;&#49845;&#44284;&#51221;.wmv" TargetMode="External"/><Relationship Id="rId1" Type="http://schemas.microsoft.com/office/2007/relationships/media" Target="file:///D:\&#44305;&#51452;&#51648;&#50669;&#44592;&#50629;&#44053;&#50672;\&#44053;&#50672;ppt\gcp&#54617;&#49845;&#44284;&#51221;.wmv" TargetMode="Externa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4868;&#51116;&#51064;&#49885;.wmv" TargetMode="External"/><Relationship Id="rId1" Type="http://schemas.microsoft.com/office/2007/relationships/media" Target="file:///D:\&#44305;&#51452;&#51648;&#50669;&#44592;&#50629;&#44053;&#50672;\&#44053;&#50672;ppt\&#54868;&#51116;&#51064;&#49885;.wmv" TargetMode="Externa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0620;&#44404;&#51064;&#49885;.wmv" TargetMode="External"/><Relationship Id="rId1" Type="http://schemas.microsoft.com/office/2007/relationships/media" Target="file:///D:\&#44305;&#51452;&#51648;&#50669;&#44592;&#50629;&#44053;&#50672;\&#44053;&#50672;ppt\&#50620;&#44404;&#51064;&#49885;.wmv" TargetMode="External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FaceID.wmv" TargetMode="External"/><Relationship Id="rId1" Type="http://schemas.microsoft.com/office/2007/relationships/media" Target="file:///D:\0214&#54532;&#47196;&#51229;&#53944;&#48156;&#54364;_&#51060;&#50689;&#48176;\FaceID.wmv" TargetMode="Externa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1204;&#52376;&#47532;_&#48120;&#50756;&#49457;_Trim.wmv" TargetMode="External"/><Relationship Id="rId1" Type="http://schemas.microsoft.com/office/2007/relationships/media" Target="file:///D:\&#44305;&#51452;&#51648;&#50669;&#44592;&#50629;&#44053;&#50672;\&#44053;&#50672;ppt\&#51204;&#52376;&#47532;_&#48120;&#50756;&#49457;_Trim.wmv" TargetMode="Externa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49828;&#47560;&#53944;&#54044;MVP.wmv" TargetMode="External"/><Relationship Id="rId1" Type="http://schemas.microsoft.com/office/2007/relationships/media" Target="file:///D:\&#44305;&#51452;&#51648;&#50669;&#44592;&#50629;&#44053;&#50672;\&#44053;&#50672;ppt\%5bSHANA%5d&#49828;&#47560;&#53944;&#54044;MVP.wmv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4868;&#51020;&#49373;&#49457;.wmv" TargetMode="External"/><Relationship Id="rId1" Type="http://schemas.microsoft.com/office/2007/relationships/media" Target="file:///D:\&#44305;&#51452;&#51648;&#50669;&#44592;&#50629;&#44053;&#50672;\&#44053;&#50672;ppt\%5bSHANA%5d&#54868;&#51020;&#49373;&#49457;.wmv" TargetMode="Externa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4620;&#54840;&#51089;&#44032;1_Trim.wmv" TargetMode="External"/><Relationship Id="rId1" Type="http://schemas.microsoft.com/office/2007/relationships/media" Target="file:///D:\&#44305;&#51452;&#51648;&#50669;&#44592;&#50629;&#44053;&#50672;\&#44053;&#50672;ppt\%5bSHANA%5d&#54620;&#54840;&#51089;&#44032;1_Trim.wmv" TargetMode="External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3997" y="1484784"/>
            <a:ext cx="566267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</a:rPr>
              <a:t>딥러닝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 프레임워크를 활용한 영상 속 물체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인식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이미지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전처리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ko-KR" sz="2000" b="1" dirty="0" err="1">
                <a:solidFill>
                  <a:schemeClr val="accent6">
                    <a:lumMod val="75000"/>
                  </a:schemeClr>
                </a:solidFill>
              </a:rPr>
              <a:t>preprocessig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과정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음성 인식과 자연어 처리에 필요한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seq2seq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모델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3980" y="4997261"/>
            <a:ext cx="273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한성대학교  연구원 이영배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3212976"/>
            <a:ext cx="446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이렇게나 긴 제목을 가지고서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지난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년 동안 제가 경험한 것들에 대해서 함께 공유하고자 이 자리에 서있는 저는 한성대학교 연구원 </a:t>
            </a:r>
            <a:r>
              <a:rPr lang="ko-KR" altLang="en-US" sz="1400" dirty="0" err="1" smtClean="0"/>
              <a:t>이영배라고</a:t>
            </a:r>
            <a:r>
              <a:rPr lang="ko-KR" altLang="en-US" sz="1400" dirty="0" smtClean="0"/>
              <a:t> 합니다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반갑습니다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11584" y="4994730"/>
            <a:ext cx="4093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인공지능과 </a:t>
            </a:r>
            <a:r>
              <a:rPr lang="ko-KR" altLang="en-US" sz="1400" dirty="0" err="1" smtClean="0"/>
              <a:t>빅데이터는</a:t>
            </a:r>
            <a:r>
              <a:rPr lang="ko-KR" altLang="en-US" sz="1400" dirty="0" smtClean="0"/>
              <a:t> 하는 일이 다른 분야이지만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공통점도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 중 하나는 대량의 데이터를 사용한다는 점입니다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데이터를 가공해서 가치 있는 데이터로 만드는 작업을 데이터 전처리 또는 </a:t>
            </a:r>
            <a:r>
              <a:rPr lang="en-US" altLang="ko-KR" sz="1400" dirty="0" smtClean="0"/>
              <a:t>preprocessing </a:t>
            </a:r>
            <a:r>
              <a:rPr lang="ko-KR" altLang="en-US" sz="1400" dirty="0" smtClean="0"/>
              <a:t>이라고 하는데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오늘 함께 나눌 이야기도 어떤 편견이나 오해 없이 진행하기 위해서는 먼저 약간의 전처를 진행한 다음 본론으로 들어가도록 하겠습니다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0625" y="136239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28" y="1988840"/>
            <a:ext cx="3871565" cy="39604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51520" y="1916832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그럼 언제까지 검색을 해야 할까요</a:t>
            </a:r>
            <a:r>
              <a:rPr lang="en-US" altLang="ko-KR" sz="1400" dirty="0" smtClean="0"/>
              <a:t>? </a:t>
            </a:r>
            <a:r>
              <a:rPr lang="ko-KR" altLang="en-US" sz="1400" dirty="0" smtClean="0"/>
              <a:t>따라 할만한 모델이 나올 때까지 해보는 겁니다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8597" y="273592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저의 경우에는 마침 </a:t>
            </a:r>
            <a:r>
              <a:rPr lang="en-US" altLang="ko-KR" sz="1400" dirty="0"/>
              <a:t>inception v3</a:t>
            </a:r>
            <a:r>
              <a:rPr lang="ko-KR" altLang="en-US" sz="1400" dirty="0"/>
              <a:t>라는 모델을 가지고서 강아지나 고양이를 분류시켜보는 </a:t>
            </a:r>
            <a:r>
              <a:rPr lang="ko-KR" altLang="en-US" sz="1400" dirty="0" err="1"/>
              <a:t>블로그를</a:t>
            </a:r>
            <a:r>
              <a:rPr lang="ko-KR" altLang="en-US" sz="1400" dirty="0"/>
              <a:t> 찾을 수가 있었습니다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045" y="1435499"/>
            <a:ext cx="309634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(1)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(2) </a:t>
            </a: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(3) </a:t>
            </a: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대나무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카랑코에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상추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고추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산세베리</a:t>
            </a:r>
            <a:r>
              <a:rPr lang="ko-KR" altLang="en-US" sz="1200" dirty="0" err="1"/>
              <a:t>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: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결과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74" y="3284984"/>
            <a:ext cx="5467669" cy="3217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73" y="2060848"/>
            <a:ext cx="5467670" cy="7663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3635895" y="1081772"/>
            <a:ext cx="5266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저는 강아지나 고양이대신 </a:t>
            </a:r>
            <a:r>
              <a:rPr lang="ko-KR" altLang="en-US" sz="1400" dirty="0" err="1" smtClean="0"/>
              <a:t>카랑코에라는</a:t>
            </a:r>
            <a:r>
              <a:rPr lang="ko-KR" altLang="en-US" sz="1400" dirty="0" smtClean="0"/>
              <a:t> 식물을 포함해서 화면에 나오는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가지 식물들의 사진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장씩을 가지고서 따라 해 보았습니다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64018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학습과정 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8" y="2264017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결과 확인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60318" y="1424380"/>
            <a:ext cx="19623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 과정 및 결과 </a:t>
            </a:r>
            <a:endParaRPr lang="en-US" altLang="ko-KR" sz="1400" dirty="0"/>
          </a:p>
        </p:txBody>
      </p:sp>
      <p:pic>
        <p:nvPicPr>
          <p:cNvPr id="13" name="[SHANA][SHANA]카랑코에학습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78" y="2699097"/>
            <a:ext cx="3643889" cy="2049688"/>
          </a:xfrm>
          <a:prstGeom prst="rect">
            <a:avLst/>
          </a:prstGeom>
        </p:spPr>
      </p:pic>
      <p:pic>
        <p:nvPicPr>
          <p:cNvPr id="3" name="[SHANA]스마트팜식물학습결과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16016" y="2699097"/>
            <a:ext cx="3643890" cy="2049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60317" y="5085184"/>
            <a:ext cx="382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실제 학습 과정에 대한 영상을 한번 보실까요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714503" y="5085184"/>
            <a:ext cx="3823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학습이 끝났으니 이제 결과를 보시죠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화면에 나오는 식물은 제가 키우던 </a:t>
            </a:r>
            <a:r>
              <a:rPr lang="ko-KR" altLang="en-US" sz="1400" dirty="0" err="1" smtClean="0"/>
              <a:t>카랑코에</a:t>
            </a:r>
            <a:r>
              <a:rPr lang="ko-KR" altLang="en-US" sz="1400" dirty="0" smtClean="0"/>
              <a:t> 라는 식물로서 </a:t>
            </a:r>
            <a:r>
              <a:rPr lang="en-US" altLang="ko-KR" sz="1400" dirty="0" smtClean="0"/>
              <a:t>65%</a:t>
            </a:r>
            <a:r>
              <a:rPr lang="ko-KR" altLang="en-US" sz="1400" dirty="0" smtClean="0"/>
              <a:t>의 확률로 인공지능이 예측하는 것을 확인할 수가 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65%</a:t>
            </a:r>
            <a:r>
              <a:rPr lang="ko-KR" altLang="en-US" sz="1400" dirty="0" smtClean="0"/>
              <a:t>라는 정확도가 아쉽기는 하지만 처음 해본 것 치고는 괜찮지 않나요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2320" y="214540"/>
            <a:ext cx="136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인공지능 구현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124744"/>
            <a:ext cx="6121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하는 영상 속 물체 인식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지능형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화재나 폭행 같은 긴급 상황 조기 포착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 가구 보안 솔루</a:t>
            </a:r>
            <a:r>
              <a:rPr lang="ko-KR" altLang="en-US" sz="12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140968"/>
            <a:ext cx="479103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#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기업 연계 프로젝트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en-US" altLang="ko-KR" sz="1200" dirty="0" smtClean="0">
                <a:latin typeface="+mn-ea"/>
              </a:rPr>
              <a:t>CCTV</a:t>
            </a:r>
            <a:r>
              <a:rPr lang="ko-KR" altLang="en-US" sz="1200" dirty="0" smtClean="0"/>
              <a:t>의 역할에 대한 의문이 생겼음 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4941168"/>
            <a:ext cx="7416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2018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월부터 </a:t>
            </a:r>
            <a:r>
              <a:rPr lang="en-US" altLang="ko-KR" sz="1400" dirty="0" smtClean="0"/>
              <a:t>11</a:t>
            </a:r>
            <a:r>
              <a:rPr lang="ko-KR" altLang="en-US" sz="1400" dirty="0" smtClean="0"/>
              <a:t>월까지 </a:t>
            </a:r>
            <a:r>
              <a:rPr lang="en-US" altLang="ko-KR" sz="1400" dirty="0" smtClean="0"/>
              <a:t>8</a:t>
            </a:r>
            <a:r>
              <a:rPr lang="ko-KR" altLang="en-US" sz="1400" dirty="0" smtClean="0"/>
              <a:t>개월 동안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차 산업 선도인력 양성사업 과정을 수료한 후에 </a:t>
            </a:r>
            <a:r>
              <a:rPr lang="en-US" altLang="ko-KR" sz="1400" dirty="0" smtClean="0"/>
              <a:t>2019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월부터 두 번째 창업 프로젝트를 진행하게 되었습니다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두 번째 프로젝트는 지능형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에 적용할 수 있는 </a:t>
            </a:r>
            <a:r>
              <a:rPr lang="ko-KR" altLang="en-US" sz="1400" dirty="0" err="1" smtClean="0"/>
              <a:t>딥러닝을</a:t>
            </a:r>
            <a:r>
              <a:rPr lang="ko-KR" altLang="en-US" sz="1400" dirty="0" smtClean="0"/>
              <a:t> 기반으로 하는 영상 속 물체 인식 프로그램의 개발이고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프로젝트를 시작하게 된 계기는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의 역할에 대한 의문이 생겼기 때문입니다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23528" y="908720"/>
            <a:ext cx="240496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12" y="2060875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166" y="1529120"/>
            <a:ext cx="334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현재의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카메라</a:t>
            </a:r>
            <a:r>
              <a:rPr lang="en-US" altLang="ko-KR" sz="1200" b="1" dirty="0" smtClean="0">
                <a:latin typeface="+mn-ea"/>
              </a:rPr>
              <a:t>, Seeing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4609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4008" y="1529120"/>
            <a:ext cx="375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미래의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인공지능 기반</a:t>
            </a:r>
            <a:r>
              <a:rPr lang="en-US" altLang="ko-KR" sz="1200" b="1" dirty="0" smtClean="0">
                <a:latin typeface="+mn-ea"/>
              </a:rPr>
              <a:t>, detection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2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수동적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뒷북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값비싼 증거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수집기는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아닌가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?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 처치 가능</a:t>
            </a:r>
            <a:endParaRPr lang="en-US" altLang="ko-KR" sz="12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5661248"/>
            <a:ext cx="7560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2017</a:t>
            </a:r>
            <a:r>
              <a:rPr lang="ko-KR" altLang="en-US" sz="1400" dirty="0" smtClean="0"/>
              <a:t>년 기준으로 공공기관에서 설치한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만 약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백만 개이고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민간이 설치한 것은 숫자조차 파악이 되지 않습니다</a:t>
            </a:r>
            <a:r>
              <a:rPr lang="en-US" altLang="ko-KR" sz="1400" dirty="0" smtClean="0"/>
              <a:t>.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가 이렇게나 많음에도 불구하고 사고가 난 후에 증거나 수집하는 정도로밖에는 활용이 되지 못하고 있는 게 현실입니다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4079" y="1484784"/>
            <a:ext cx="64593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2017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12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21</a:t>
            </a:r>
            <a:r>
              <a:rPr lang="ko-KR" altLang="en-US" sz="1400" b="1" dirty="0">
                <a:latin typeface="+mn-ea"/>
              </a:rPr>
              <a:t>일 충청북도 제천시 스포츠센터 화재로 </a:t>
            </a:r>
            <a:r>
              <a:rPr lang="en-US" altLang="ko-KR" sz="1400" b="1" dirty="0">
                <a:latin typeface="+mn-ea"/>
              </a:rPr>
              <a:t>29</a:t>
            </a:r>
            <a:r>
              <a:rPr lang="ko-KR" altLang="en-US" sz="14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26</a:t>
            </a:r>
            <a:r>
              <a:rPr lang="ko-KR" altLang="en-US" sz="1400" b="1" dirty="0">
                <a:latin typeface="+mn-ea"/>
              </a:rPr>
              <a:t>일 경상남도 밀양시 세종병원 화재로 </a:t>
            </a:r>
            <a:r>
              <a:rPr lang="en-US" altLang="ko-KR" sz="1400" b="1" dirty="0">
                <a:latin typeface="+mn-ea"/>
              </a:rPr>
              <a:t>45</a:t>
            </a:r>
            <a:r>
              <a:rPr lang="ko-KR" altLang="en-US" sz="14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10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7</a:t>
            </a:r>
            <a:r>
              <a:rPr lang="ko-KR" altLang="en-US" sz="1400" b="1" dirty="0">
                <a:latin typeface="+mn-ea"/>
              </a:rPr>
              <a:t>일 경기도 고양시 </a:t>
            </a:r>
            <a:r>
              <a:rPr lang="ko-KR" altLang="en-US" sz="1400" b="1" dirty="0" err="1">
                <a:latin typeface="+mn-ea"/>
              </a:rPr>
              <a:t>저유소</a:t>
            </a:r>
            <a:r>
              <a:rPr lang="ko-KR" altLang="en-US" sz="1400" b="1" dirty="0">
                <a:latin typeface="+mn-ea"/>
              </a:rPr>
              <a:t> 화재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풍등</a:t>
            </a:r>
            <a:r>
              <a:rPr lang="ko-KR" altLang="en-US" sz="1400" b="1" dirty="0">
                <a:latin typeface="+mn-ea"/>
              </a:rPr>
              <a:t> 불씨 하나에 </a:t>
            </a:r>
            <a:r>
              <a:rPr lang="en-US" altLang="ko-KR" sz="1400" b="1" dirty="0">
                <a:latin typeface="+mn-ea"/>
              </a:rPr>
              <a:t>70</a:t>
            </a:r>
            <a:r>
              <a:rPr lang="ko-KR" altLang="en-US" sz="1400" b="1" dirty="0">
                <a:latin typeface="+mn-ea"/>
              </a:rPr>
              <a:t>억 원 폭발</a:t>
            </a:r>
            <a:endParaRPr lang="ko-KR" altLang="en-US" sz="1400" b="1" dirty="0">
              <a:effectLst/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1005" y="3175272"/>
            <a:ext cx="5112568" cy="1323025"/>
            <a:chOff x="2495501" y="4269556"/>
            <a:chExt cx="5234561" cy="1323025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4500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n-ea"/>
                </a:rPr>
                <a:t>2017</a:t>
              </a:r>
              <a:r>
                <a:rPr lang="ko-KR" altLang="en-US" sz="1400" b="1" dirty="0">
                  <a:solidFill>
                    <a:srgbClr val="0070C0"/>
                  </a:solidFill>
                  <a:latin typeface="+mn-ea"/>
                </a:rPr>
                <a:t>년 기준 공공기관이 설치한 </a:t>
              </a:r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</a:rPr>
                <a:t>CCTV</a:t>
              </a:r>
              <a:r>
                <a:rPr lang="ko-KR" altLang="en-US" sz="1400" b="1" dirty="0" smtClean="0"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</a:rPr>
                <a:t>1,000,000</a:t>
              </a:r>
              <a:r>
                <a:rPr lang="ko-KR" altLang="en-US" sz="1400" b="1" dirty="0">
                  <a:solidFill>
                    <a:srgbClr val="0070C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84804"/>
              <a:ext cx="4353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4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3476587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64079" y="5229200"/>
            <a:ext cx="6459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이제 겨울입니다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화재의 계절이기도 하지요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전국에 설치된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이용해서 화재가 날 경우 이를 바로 인식해서 초기에 적절한 조치를 취한다면 이런 불행한 사태를 지금보다는 줄일 수 있지 않을까요</a:t>
            </a:r>
            <a:r>
              <a:rPr lang="en-US" altLang="ko-KR" sz="1400" dirty="0" smtClean="0"/>
              <a:t>?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46005" y="1484784"/>
            <a:ext cx="5688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△</a:t>
            </a:r>
            <a:r>
              <a:rPr lang="ko-KR" altLang="en-US" sz="1400" b="1" dirty="0">
                <a:latin typeface="+mn-ea"/>
              </a:rPr>
              <a:t>살인 △강도 △강간</a:t>
            </a:r>
            <a:r>
              <a:rPr lang="en-US" altLang="ko-KR" sz="1400" b="1" dirty="0">
                <a:latin typeface="+mn-ea"/>
              </a:rPr>
              <a:t>·</a:t>
            </a:r>
            <a:r>
              <a:rPr lang="ko-KR" altLang="en-US" sz="1400" b="1" dirty="0">
                <a:latin typeface="+mn-ea"/>
              </a:rPr>
              <a:t>강제추행 △절도 △폭력 등 </a:t>
            </a: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대 범죄 모두가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인 가구 </a:t>
            </a:r>
            <a:r>
              <a:rPr lang="ko-KR" altLang="en-US" sz="1400" b="1" dirty="0" smtClean="0">
                <a:latin typeface="+mn-ea"/>
              </a:rPr>
              <a:t>밀집 </a:t>
            </a:r>
            <a:r>
              <a:rPr lang="ko-KR" altLang="en-US" sz="1400" b="1" dirty="0">
                <a:latin typeface="+mn-ea"/>
              </a:rPr>
              <a:t>지역이 </a:t>
            </a:r>
            <a:r>
              <a:rPr lang="ko-KR" altLang="en-US" sz="1400" b="1" dirty="0" smtClean="0">
                <a:latin typeface="+mn-ea"/>
              </a:rPr>
              <a:t>비 밀집 </a:t>
            </a:r>
            <a:r>
              <a:rPr lang="ko-KR" altLang="en-US" sz="1400" b="1" dirty="0">
                <a:latin typeface="+mn-ea"/>
              </a:rPr>
              <a:t>지역에 비해 </a:t>
            </a:r>
            <a:r>
              <a:rPr lang="en-US" altLang="ko-KR" sz="1400" b="1" dirty="0">
                <a:latin typeface="+mn-ea"/>
              </a:rPr>
              <a:t>2~3</a:t>
            </a:r>
            <a:r>
              <a:rPr lang="ko-KR" altLang="en-US" sz="1400" b="1" dirty="0">
                <a:latin typeface="+mn-ea"/>
              </a:rPr>
              <a:t>배 높은 발생률을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n-ea"/>
              </a:rPr>
              <a:t> 보인 </a:t>
            </a:r>
            <a:r>
              <a:rPr lang="ko-KR" altLang="en-US" sz="1400" b="1" dirty="0">
                <a:latin typeface="+mn-ea"/>
              </a:rPr>
              <a:t>것으로 나타났다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smtClean="0">
                <a:latin typeface="+mn-ea"/>
              </a:rPr>
              <a:t>“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2109" y="2967511"/>
            <a:ext cx="3816424" cy="1746776"/>
            <a:chOff x="1816789" y="3712628"/>
            <a:chExt cx="3816424" cy="1746776"/>
          </a:xfrm>
        </p:grpSpPr>
        <p:sp>
          <p:nvSpPr>
            <p:cNvPr id="8" name="직사각형 7"/>
            <p:cNvSpPr/>
            <p:nvPr/>
          </p:nvSpPr>
          <p:spPr>
            <a:xfrm>
              <a:off x="2495760" y="3712628"/>
              <a:ext cx="2633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solidFill>
                    <a:srgbClr val="0070C0"/>
                  </a:solidFill>
                  <a:latin typeface="+mn-ea"/>
                </a:rPr>
                <a:t>전용 </a:t>
              </a:r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</a:rPr>
                <a:t>CCTV </a:t>
              </a:r>
              <a:r>
                <a:rPr lang="ko-KR" altLang="en-US" sz="1400" b="1" dirty="0" smtClean="0">
                  <a:solidFill>
                    <a:srgbClr val="0070C0"/>
                  </a:solidFill>
                  <a:latin typeface="+mn-ea"/>
                </a:rPr>
                <a:t>설치</a:t>
              </a:r>
              <a:endParaRPr lang="ko-KR" altLang="en-US" sz="1400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720740"/>
              <a:ext cx="31168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집주인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과 같은 특정한 사람을 </a:t>
              </a:r>
              <a:endParaRPr lang="en-US" altLang="ko-KR" sz="14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23528" y="887913"/>
            <a:ext cx="34765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2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5157192"/>
            <a:ext cx="6696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사례를 하나 더 보시겠습니다</a:t>
            </a:r>
            <a:r>
              <a:rPr lang="en-US" altLang="ko-KR" sz="1400" dirty="0" smtClean="0"/>
              <a:t>. 1</a:t>
            </a:r>
            <a:r>
              <a:rPr lang="ko-KR" altLang="en-US" sz="1400" dirty="0" smtClean="0"/>
              <a:t>인 가구가 점점 더 늘어나고 있는 상황에서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를 이용해서 집주인과 같은 특정한 사람을 인식하여 작동하는 보안 솔루션이 추가된다면 지금보다는 더 안전해지지 않을까 하는 생각을 해보았습니다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77095"/>
            <a:ext cx="7255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963" y="3982647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439026" y="4481808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0552" y="4964086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0" y="1714002"/>
            <a:ext cx="2331188" cy="174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88366"/>
            <a:ext cx="5876695" cy="39600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528" y="1112763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6165304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그래서 이번에는 두 가지 구현 목표를 설정해 보았습니다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첫 번째는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에서 화재 장면 인식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744" y="4042852"/>
            <a:ext cx="243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사람 및 공유 이미지 </a:t>
            </a:r>
            <a:r>
              <a:rPr lang="en-US" altLang="ko-KR" sz="1400" dirty="0" smtClean="0"/>
              <a:t>1000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342944" y="4526704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" y="1774206"/>
            <a:ext cx="2119641" cy="19557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234" y="5024292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35578"/>
            <a:ext cx="5976664" cy="40273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2 : CCTV</a:t>
              </a:r>
              <a:r>
                <a:rPr lang="ko-KR" altLang="en-US" sz="1400" dirty="0">
                  <a:latin typeface="+mn-ea"/>
                  <a:cs typeface="Calibri" panose="020F0502020204030204" pitchFamily="34" charset="0"/>
                </a:rPr>
                <a:t>에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서 특정한 사람 인식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3528" y="6165304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두 번째는 </a:t>
            </a:r>
            <a:r>
              <a:rPr lang="en-US" altLang="ko-KR" sz="1400" dirty="0" err="1" smtClean="0"/>
              <a:t>cctv</a:t>
            </a:r>
            <a:r>
              <a:rPr lang="ko-KR" altLang="en-US" sz="1400" dirty="0" smtClean="0"/>
              <a:t>에서 특정한 사람 인식하기입니다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952" y="1303411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" y="1687203"/>
            <a:ext cx="885506" cy="11404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19" y="1719644"/>
            <a:ext cx="884583" cy="1117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49" y="1740123"/>
            <a:ext cx="764236" cy="11128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86" y="1727819"/>
            <a:ext cx="907076" cy="1163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38" y="1687202"/>
            <a:ext cx="928942" cy="11947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52" y="3068960"/>
            <a:ext cx="32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smtClean="0"/>
              <a:t>김성훈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62" y="3501009"/>
            <a:ext cx="1709854" cy="10569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635" y="3501008"/>
            <a:ext cx="1689239" cy="10580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191" y="479715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62" y="3492103"/>
            <a:ext cx="1885677" cy="10700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72740" y="4797152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60438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1520" y="537321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 두 가지 목표를 달성하기 위해서 다음과 같이 준비를 해보았습니다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r>
              <a:rPr lang="en-US" altLang="ko-KR" sz="1400" dirty="0" smtClean="0"/>
              <a:t>, 2</a:t>
            </a:r>
            <a:r>
              <a:rPr lang="ko-KR" altLang="en-US" sz="1400" dirty="0" smtClean="0"/>
              <a:t>명의 교수님들의 동영상 강좌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그리고 참고 영상과 </a:t>
            </a:r>
            <a:r>
              <a:rPr lang="ko-KR" altLang="en-US" sz="1400" dirty="0" err="1" smtClean="0"/>
              <a:t>깃허브의</a:t>
            </a:r>
            <a:r>
              <a:rPr lang="ko-KR" altLang="en-US" sz="1400" dirty="0" smtClean="0"/>
              <a:t> 오픈 소스들 그리고 수많은 시행착오입니다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268760"/>
            <a:ext cx="7200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현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한성대학교 </a:t>
            </a:r>
            <a:r>
              <a:rPr lang="en-US" altLang="ko-KR" sz="1200" dirty="0"/>
              <a:t>AWS</a:t>
            </a:r>
            <a:r>
              <a:rPr lang="ko-KR" altLang="en-US" sz="1200" dirty="0"/>
              <a:t>를 활용한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en-US" altLang="ko-KR" sz="1200" dirty="0"/>
              <a:t>SW</a:t>
            </a:r>
            <a:r>
              <a:rPr lang="ko-KR" altLang="en-US" sz="1200" dirty="0"/>
              <a:t>개발자과정 매니저 </a:t>
            </a:r>
            <a:r>
              <a:rPr lang="en-US" altLang="ko-KR" sz="1200" dirty="0"/>
              <a:t> 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en-US" altLang="ko-KR" sz="1200" dirty="0" smtClean="0"/>
              <a:t> 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미디어 아트 한호 작가와 협업을 추진 중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AI </a:t>
            </a:r>
            <a:r>
              <a:rPr lang="ko-KR" altLang="en-US" sz="1200" dirty="0" smtClean="0"/>
              <a:t>자동 작곡 </a:t>
            </a:r>
            <a:r>
              <a:rPr lang="en-US" altLang="ko-KR" sz="1200" dirty="0" smtClean="0"/>
              <a:t>/ AI </a:t>
            </a:r>
            <a:r>
              <a:rPr lang="ko-KR" altLang="en-US" sz="1200" dirty="0" smtClean="0"/>
              <a:t>디자인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이미지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자동 </a:t>
            </a:r>
            <a:r>
              <a:rPr lang="ko-KR" altLang="en-US" sz="1200" dirty="0"/>
              <a:t>생성으로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관련 창업을 </a:t>
            </a:r>
            <a:r>
              <a:rPr lang="ko-KR" altLang="en-US" sz="1200" dirty="0"/>
              <a:t>준비 중 </a:t>
            </a:r>
            <a:endParaRPr lang="en-US" altLang="ko-KR" sz="12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55010"/>
            <a:ext cx="2090408" cy="1254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861048"/>
            <a:ext cx="2090407" cy="1193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6717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52120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40387"/>
            <a:ext cx="1530873" cy="28168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6717" y="1446542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3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이미지</a:t>
            </a:r>
            <a:r>
              <a:rPr lang="en-US" altLang="ko-KR" sz="1400" dirty="0"/>
              <a:t>(Image)’</a:t>
            </a:r>
            <a:r>
              <a:rPr lang="ko-KR" altLang="en-US" sz="1400" dirty="0"/>
              <a:t>는 무엇으로 존재하는가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11560" y="5517232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 두 가지 구현 목표를 어떻게 진행했는지에 대해서 살펴보기 전에 먼저 몇 가지 용어를 정리하고 넘어가겠습니다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준비한 것을 다 할 필요는 없는 것 같고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선별해서 진행하도록 하겠습니다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54859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/>
                <a:ea typeface="맑은 고딕"/>
                <a:cs typeface="Arial"/>
              </a:rPr>
              <a:t>▶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 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03244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03242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91271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91271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72552"/>
            <a:ext cx="2776601" cy="1224971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16205" y="888283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7.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/>
              <a:t>이란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183" y="1472394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1)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 smtClean="0">
                <a:latin typeface="Arial"/>
                <a:cs typeface="Arial"/>
              </a:rPr>
              <a:t>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r>
              <a:rPr lang="en-US" altLang="ko-KR" sz="1200" dirty="0">
                <a:latin typeface="Arial"/>
                <a:cs typeface="Arial"/>
              </a:rPr>
              <a:t>=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219488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4706475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49673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472394"/>
            <a:ext cx="40841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60626" y="887912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8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 smtClean="0"/>
              <a:t>이 하는 일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42812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735157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492897"/>
            <a:ext cx="1766096" cy="1838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492896"/>
            <a:ext cx="1728484" cy="1838095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4489" y="4653136"/>
            <a:ext cx="8225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인식과 검출이라는 용어를 구분할 필요가 있어서 말씀 드리고자 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먼저 인식이란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그것이 무엇인지를 안다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라고 하는 의미로서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특정 클래스로의 분류와 확률로 표현이 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화면상의 왼쪽 이미지를 보시면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 이미지는 </a:t>
            </a:r>
            <a:r>
              <a:rPr lang="en-US" altLang="ko-KR" sz="1400" dirty="0" smtClean="0"/>
              <a:t>99.992%</a:t>
            </a:r>
            <a:r>
              <a:rPr lang="ko-KR" altLang="en-US" sz="1400" dirty="0" smtClean="0"/>
              <a:t>의 확률로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고은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이라는 클래스로 분류할 수 있다는 뜻입니다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영상인</a:t>
            </a:r>
            <a:r>
              <a:rPr lang="ko-KR" altLang="en-US" sz="1400" dirty="0"/>
              <a:t>식</a:t>
            </a:r>
            <a:r>
              <a:rPr lang="ko-KR" altLang="en-US" sz="1400" dirty="0" smtClean="0"/>
              <a:t>에서 인식한다는 말의 의미를 이제 좀 이해하실 수 있으신가요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57" y="1420931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0302" y="1728708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32" y="2463552"/>
            <a:ext cx="3836202" cy="22436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991" y="4707165"/>
            <a:ext cx="8802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다음으로는 검출입니다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, detection</a:t>
            </a:r>
            <a:r>
              <a:rPr lang="ko-KR" altLang="en-US" sz="1400" dirty="0" smtClean="0"/>
              <a:t>이란 그것이 무엇인지를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안다는 뜻입니다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그래서 검출은 분류와 </a:t>
            </a:r>
            <a:r>
              <a:rPr lang="ko-KR" altLang="en-US" sz="1400" dirty="0" err="1" smtClean="0"/>
              <a:t>확률값</a:t>
            </a:r>
            <a:r>
              <a:rPr lang="ko-KR" altLang="en-US" sz="1400" dirty="0" smtClean="0"/>
              <a:t> 이외에 물체의 위치를 표시하는 </a:t>
            </a:r>
            <a:r>
              <a:rPr lang="en-US" altLang="ko-KR" sz="1400" dirty="0" smtClean="0"/>
              <a:t>bounding box</a:t>
            </a:r>
            <a:r>
              <a:rPr lang="ko-KR" altLang="en-US" sz="1400" dirty="0" smtClean="0"/>
              <a:t>로 표현이 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화면상에서 녹색으로 나타나는 박스가 바로 </a:t>
            </a:r>
            <a:r>
              <a:rPr lang="en-US" altLang="ko-KR" sz="1400" dirty="0" smtClean="0"/>
              <a:t>bounding box</a:t>
            </a:r>
            <a:r>
              <a:rPr lang="ko-KR" altLang="en-US" sz="1400" dirty="0" smtClean="0"/>
              <a:t>입니다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앞의 경우처럼 </a:t>
            </a:r>
            <a:r>
              <a:rPr lang="en-US" altLang="ko-KR" sz="1400" dirty="0"/>
              <a:t>bounding </a:t>
            </a:r>
            <a:r>
              <a:rPr lang="en-US" altLang="ko-KR" sz="1400" dirty="0" smtClean="0"/>
              <a:t>box</a:t>
            </a:r>
            <a:r>
              <a:rPr lang="ko-KR" altLang="en-US" sz="1400" dirty="0" smtClean="0"/>
              <a:t>가 없다면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인식이고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여기 화면처럼 </a:t>
            </a:r>
            <a:r>
              <a:rPr lang="en-US" altLang="ko-KR" sz="1400" dirty="0"/>
              <a:t>bounding </a:t>
            </a:r>
            <a:r>
              <a:rPr lang="en-US" altLang="ko-KR" sz="1400" dirty="0" smtClean="0"/>
              <a:t>box</a:t>
            </a:r>
            <a:r>
              <a:rPr lang="ko-KR" altLang="en-US" sz="1400" dirty="0" smtClean="0"/>
              <a:t>가 나타나면 검출이라고 할 수 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이렇게 구분해서 정의를 해놓고요 앞으로는 그냥 섞어서 사용하도록 하겠습니다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그래서 인식이라고 해도 검출이구나 이렇게 생각하시면 되겠습니다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이제 두 용어의 차이점과 사용법에 대해서 이해가 좀 가시나요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32333"/>
            <a:ext cx="4493461" cy="2691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1732333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23528" y="887912"/>
            <a:ext cx="32144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10.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종류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528" y="4797152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합성곱</a:t>
            </a:r>
            <a:r>
              <a:rPr lang="ko-KR" altLang="en-US" sz="1400" dirty="0" smtClean="0"/>
              <a:t> 신경망 또는 </a:t>
            </a:r>
            <a:r>
              <a:rPr lang="en-US" altLang="ko-KR" sz="1400" dirty="0" smtClean="0"/>
              <a:t>CNN, convolutional neural network </a:t>
            </a:r>
            <a:r>
              <a:rPr lang="ko-KR" altLang="en-US" sz="1400" dirty="0" smtClean="0"/>
              <a:t>이라는 용어는 자주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그리고 많이 들어 보셨을 거라 생각합니다</a:t>
            </a:r>
            <a:r>
              <a:rPr lang="en-US" altLang="ko-KR" sz="1400" dirty="0" smtClean="0"/>
              <a:t>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 또는 </a:t>
            </a:r>
            <a:r>
              <a:rPr lang="en-US" altLang="ko-KR" sz="1400" dirty="0" smtClean="0"/>
              <a:t>CNN</a:t>
            </a:r>
            <a:r>
              <a:rPr lang="ko-KR" altLang="en-US" sz="1400" dirty="0" smtClean="0"/>
              <a:t>은 영상과 이미지를 전문으로 처리하는 인공지능으로서 여기 화면과 같이 여러 모델들이 존재합니다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그리고 이런 모델들을 생성해주는 개발 도구 또는 프레임워크로서 이름도 유명한 </a:t>
            </a:r>
            <a:r>
              <a:rPr lang="ko-KR" altLang="en-US" sz="1400" dirty="0" err="1" smtClean="0"/>
              <a:t>텐서플로우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케라스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파이토치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다크넷등이</a:t>
            </a:r>
            <a:r>
              <a:rPr lang="ko-KR" altLang="en-US" sz="1400" dirty="0" smtClean="0"/>
              <a:t> 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07" y="2384670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20" y="1303781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657111" y="3075181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657111" y="5936293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52963" y="585380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865023" y="1389250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888283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11.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8707" y="6087549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2984" y="1530063"/>
            <a:ext cx="26713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CNN</a:t>
            </a:r>
            <a:r>
              <a:rPr lang="ko-KR" altLang="en-US" sz="1400" dirty="0" smtClean="0"/>
              <a:t>은 화면처럼 크게 두 부분으로 구성이 되어 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먼저 위에 있는 긴 부분의 역할은 이미지에 들어있는 물체와 물체를 구분하는 것입니다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이를 특징을 </a:t>
            </a:r>
            <a:r>
              <a:rPr lang="ko-KR" altLang="en-US" sz="1400" dirty="0" err="1" smtClean="0"/>
              <a:t>추출한다라고</a:t>
            </a:r>
            <a:r>
              <a:rPr lang="ko-KR" altLang="en-US" sz="1400" dirty="0" smtClean="0"/>
              <a:t> 표현하기도하고  </a:t>
            </a:r>
            <a:r>
              <a:rPr lang="en-US" altLang="ko-KR" sz="1400" dirty="0" smtClean="0"/>
              <a:t>feature extraction</a:t>
            </a:r>
            <a:r>
              <a:rPr lang="ko-KR" altLang="en-US" sz="1400" dirty="0" smtClean="0"/>
              <a:t>이라고도 합니다</a:t>
            </a:r>
            <a:r>
              <a:rPr lang="en-US" altLang="ko-KR" sz="1400" dirty="0" smtClean="0"/>
              <a:t>. 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다음으로 아래에 있는 짧은 부분의 역할은 위에서 구분해 놓은 물체가 어떤 클래스에 속하고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확률은 얼마고 위치는 어디이다라는 정보를 출력하는 것입니다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그리고 이 부분의 이름은 분류기</a:t>
            </a:r>
            <a:r>
              <a:rPr lang="en-US" altLang="ko-KR" sz="1400" dirty="0" smtClean="0"/>
              <a:t>, Classifier</a:t>
            </a:r>
            <a:r>
              <a:rPr lang="ko-KR" altLang="en-US" sz="1400" dirty="0" smtClean="0"/>
              <a:t>라고 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정리하면 </a:t>
            </a:r>
            <a:r>
              <a:rPr lang="en-US" altLang="ko-KR" sz="1400" dirty="0" smtClean="0"/>
              <a:t>CNN</a:t>
            </a:r>
            <a:r>
              <a:rPr lang="ko-KR" altLang="en-US" sz="1400" dirty="0" smtClean="0"/>
              <a:t>은 물체를 구분하는 곳과 분류를 하는 곳으로 나눌 수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56011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51672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3840430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95937" y="1560116"/>
            <a:ext cx="4752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영상 인식에서 주로 하는 일은 인식이 아니라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이기 때문에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인식에 대한 부분은 넘어가고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에 대해서 좀더 살펴보도록 하겠습니다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47852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기존 모델 사용방법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38026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28903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3007319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711138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803472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7388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54597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941971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653130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547664" y="1671626"/>
            <a:ext cx="4889557" cy="1261761"/>
            <a:chOff x="1129743" y="1495477"/>
            <a:chExt cx="4889557" cy="1261761"/>
          </a:xfrm>
        </p:grpSpPr>
        <p:sp>
          <p:nvSpPr>
            <p:cNvPr id="3" name="TextBox 2"/>
            <p:cNvSpPr txBox="1"/>
            <p:nvPr/>
          </p:nvSpPr>
          <p:spPr>
            <a:xfrm>
              <a:off x="2346892" y="2234018"/>
              <a:ext cx="3672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/>
                <a:t>나를 변화시킬 키워드</a:t>
              </a:r>
              <a:endParaRPr lang="ko-KR" altLang="en-US" sz="2800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129743" y="1495477"/>
              <a:ext cx="1016170" cy="1203619"/>
              <a:chOff x="1129743" y="1495477"/>
              <a:chExt cx="1016170" cy="1203619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58723">
                <a:off x="1036018" y="1589202"/>
                <a:ext cx="1203619" cy="10161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 rot="1852227">
                <a:off x="1169775" y="1826508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/>
                  <a:t>40</a:t>
                </a:r>
                <a:r>
                  <a:rPr lang="ko-KR" altLang="en-US" sz="1200" b="1" dirty="0" smtClean="0"/>
                  <a:t>대</a:t>
                </a:r>
                <a:endParaRPr lang="en-US" altLang="ko-KR" sz="1200" b="1" dirty="0" smtClean="0"/>
              </a:p>
              <a:p>
                <a:pPr algn="ctr"/>
                <a:r>
                  <a:rPr lang="ko-KR" altLang="en-US" sz="1200" b="1" dirty="0" smtClean="0"/>
                  <a:t>실직</a:t>
                </a:r>
                <a:r>
                  <a:rPr lang="en-US" altLang="ko-KR" sz="1200" b="1" dirty="0" smtClean="0"/>
                  <a:t>(</a:t>
                </a:r>
                <a:r>
                  <a:rPr lang="ko-KR" altLang="en-US" sz="1200" b="1" dirty="0" smtClean="0"/>
                  <a:t>업</a:t>
                </a:r>
                <a:r>
                  <a:rPr lang="en-US" altLang="ko-KR" sz="1200" b="1" dirty="0" smtClean="0"/>
                  <a:t>)</a:t>
                </a:r>
                <a:r>
                  <a:rPr lang="ko-KR" altLang="en-US" sz="1200" b="1" dirty="0" smtClean="0"/>
                  <a:t>자</a:t>
                </a:r>
                <a:endParaRPr lang="ko-KR" altLang="en-US" sz="1200" b="1" dirty="0"/>
              </a:p>
            </p:txBody>
          </p:sp>
        </p:grpSp>
      </p:grpSp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들어가며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3284984"/>
            <a:ext cx="80648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2016</a:t>
            </a:r>
            <a:r>
              <a:rPr lang="ko-KR" altLang="en-US" sz="1400" dirty="0" smtClean="0"/>
              <a:t>년에 창업했던 회사를 폐업하고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생계를 유지하던 학원도 정리를 하고 나니 저는 실업자가 되었습니다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특별한 기술도 없는 </a:t>
            </a:r>
            <a:r>
              <a:rPr lang="en-US" altLang="ko-KR" sz="1400" dirty="0" smtClean="0"/>
              <a:t>40</a:t>
            </a:r>
            <a:r>
              <a:rPr lang="ko-KR" altLang="en-US" sz="1400" dirty="0" smtClean="0"/>
              <a:t>대 중반의 실업자 할 수 있는 일은 무엇이 있을까요</a:t>
            </a:r>
            <a:r>
              <a:rPr lang="en-US" altLang="ko-KR" sz="1400" dirty="0" smtClean="0"/>
              <a:t>?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저는 </a:t>
            </a:r>
            <a:r>
              <a:rPr lang="en-US" altLang="ko-KR" sz="1400" dirty="0" smtClean="0"/>
              <a:t>2017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3D </a:t>
            </a:r>
            <a:r>
              <a:rPr lang="ko-KR" altLang="en-US" sz="1400" dirty="0" err="1" smtClean="0"/>
              <a:t>프린팅을</a:t>
            </a:r>
            <a:r>
              <a:rPr lang="ko-KR" altLang="en-US" sz="1400" dirty="0" smtClean="0"/>
              <a:t> 시작으로 여러 기술을 배우면서 창업을 준비하기 시작했습니다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그러다가 저의 인생을 변화시킬 키워드로 찾은 것이 바로 인공지능입니다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오늘 이 자리에 참석해주신 여러분들과 함께 나누고자 하는 이야기는 제가 실제로 진행했고 지금도 하고 있는 세가지 창업관련 프로젝트를 가지고서 인공지능 및 프로그래밍에 무지했던 한 일반이 어떤 시행착오를 거쳐서 어떻게 인공지능을 활용하고 있는지에 대한 사례입니다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여기까지가 제 이야기에 대한 전처리 부분입니다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그럼 이제 본론으로 들어가도록 하겠습니다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91126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Arial"/>
                <a:ea typeface="맑은 고딕"/>
                <a:cs typeface="Arial"/>
              </a:rPr>
              <a:t>▶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소개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3135401"/>
            <a:ext cx="4896544" cy="29837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70356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89344"/>
            <a:ext cx="2046345" cy="2244179"/>
          </a:xfrm>
          <a:prstGeom prst="rect">
            <a:avLst/>
          </a:prstGeom>
        </p:spPr>
      </p:pic>
      <p:pic>
        <p:nvPicPr>
          <p:cNvPr id="2" name="[SHANA]인식구현결과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43807" y="2345128"/>
            <a:ext cx="5967857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97035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확인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결</a:t>
            </a:r>
            <a:r>
              <a:rPr lang="ko-KR" altLang="en-US" sz="1400" dirty="0"/>
              <a:t>과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355" y="962578"/>
            <a:ext cx="244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368217" y="2386295"/>
            <a:ext cx="6444208" cy="3392803"/>
            <a:chOff x="1259632" y="2420888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420888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5505914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97825" y="1507420"/>
            <a:ext cx="444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검출</a:t>
            </a:r>
            <a:r>
              <a:rPr lang="en-US" altLang="ko-KR" sz="1400" dirty="0" smtClean="0"/>
              <a:t>, detection</a:t>
            </a:r>
            <a:r>
              <a:rPr lang="ko-KR" altLang="en-US" sz="1400" dirty="0" smtClean="0"/>
              <a:t>은 앞에서 말씀 드렸다시피</a:t>
            </a:r>
            <a:r>
              <a:rPr lang="en-US" altLang="ko-KR" sz="1400" dirty="0" smtClean="0"/>
              <a:t>, </a:t>
            </a:r>
          </a:p>
          <a:p>
            <a:r>
              <a:rPr lang="ko-KR" altLang="en-US" sz="1400" dirty="0" smtClean="0"/>
              <a:t>인식과는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그래서 사용하는 모델도 달라야 합니다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물체의 위치를 계산해서 </a:t>
            </a:r>
            <a:r>
              <a:rPr lang="en-US" altLang="ko-KR" sz="1400" dirty="0" smtClean="0"/>
              <a:t>bounding box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생성할 수 있는 모델이어야 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13627"/>
              </p:ext>
            </p:extLst>
          </p:nvPr>
        </p:nvGraphicFramePr>
        <p:xfrm>
          <a:off x="899592" y="2042527"/>
          <a:ext cx="7344816" cy="28986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</a:t>
                      </a:r>
                      <a:endParaRPr lang="ko-KR" altLang="en-US" sz="1400" dirty="0"/>
                    </a:p>
                  </a:txBody>
                  <a:tcPr/>
                </a:tc>
              </a:tr>
              <a:tr h="2567289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tensorflow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rial"/>
                          <a:cs typeface="Arial"/>
                        </a:rPr>
                        <a:t>keras</a:t>
                      </a:r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다양한 모델 존재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darknet</a:t>
                      </a: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Yolo v1, Yolo v2,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Yolo v3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508"/>
            <a:ext cx="3312368" cy="14422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‘</a:t>
            </a:r>
            <a:r>
              <a:rPr lang="ko-KR" altLang="en-US" sz="1400" dirty="0"/>
              <a:t>검출</a:t>
            </a:r>
            <a:r>
              <a:rPr lang="en-US" altLang="ko-KR" sz="1400" dirty="0"/>
              <a:t>’</a:t>
            </a:r>
            <a:r>
              <a:rPr lang="ko-KR" altLang="en-US" sz="1400" dirty="0"/>
              <a:t>에 사용되는 모델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7534" y="5238045"/>
            <a:ext cx="8360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검출에 사용되는 모델에는 여러 가지가 있을 수 있겠지만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SSD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Yolo </a:t>
            </a:r>
            <a:r>
              <a:rPr lang="ko-KR" altLang="en-US" sz="1400" dirty="0" smtClean="0"/>
              <a:t>이 두 가지를 사용한다고 생각하시면 될 것 같습니다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먼저 </a:t>
            </a:r>
            <a:r>
              <a:rPr lang="en-US" altLang="ko-KR" sz="1400" dirty="0" smtClean="0"/>
              <a:t>SSD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>
                <a:latin typeface="Arial"/>
                <a:cs typeface="Arial"/>
              </a:rPr>
              <a:t>tensorflow</a:t>
            </a:r>
            <a:r>
              <a:rPr lang="ko-KR" altLang="en-US" sz="1400" dirty="0" smtClean="0">
                <a:latin typeface="Arial"/>
                <a:cs typeface="Arial"/>
              </a:rPr>
              <a:t>와 </a:t>
            </a:r>
            <a:r>
              <a:rPr lang="en-US" altLang="ko-KR" sz="1400" dirty="0" err="1" smtClean="0">
                <a:latin typeface="Arial"/>
                <a:cs typeface="Arial"/>
              </a:rPr>
              <a:t>keras</a:t>
            </a:r>
            <a:r>
              <a:rPr lang="ko-KR" altLang="en-US" sz="1400" dirty="0" smtClean="0">
                <a:latin typeface="Arial"/>
                <a:cs typeface="Arial"/>
              </a:rPr>
              <a:t>로 구현하고 다양한 모델이 존재합니다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  <a:endParaRPr lang="en-US" altLang="ko-KR" sz="1400" dirty="0">
              <a:latin typeface="Arial"/>
              <a:cs typeface="Arial"/>
            </a:endParaRPr>
          </a:p>
          <a:p>
            <a:r>
              <a:rPr lang="ko-KR" altLang="en-US" sz="1400" dirty="0" smtClean="0"/>
              <a:t>그리고</a:t>
            </a:r>
            <a:r>
              <a:rPr lang="en-US" altLang="ko-KR" sz="1400" dirty="0" smtClean="0"/>
              <a:t>, Yolo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darknet</a:t>
            </a:r>
            <a:r>
              <a:rPr lang="ko-KR" altLang="en-US" sz="1400" dirty="0" smtClean="0"/>
              <a:t>으로 구현하는데 요즘에는 </a:t>
            </a:r>
            <a:r>
              <a:rPr lang="en-US" altLang="ko-KR" sz="1400" dirty="0" err="1" smtClean="0">
                <a:latin typeface="Arial"/>
                <a:cs typeface="Arial"/>
              </a:rPr>
              <a:t>keras</a:t>
            </a:r>
            <a:r>
              <a:rPr lang="ko-KR" altLang="en-US" sz="1400" dirty="0" smtClean="0">
                <a:latin typeface="Arial"/>
                <a:cs typeface="Arial"/>
              </a:rPr>
              <a:t>로 구현하기도 합니다</a:t>
            </a:r>
            <a:r>
              <a:rPr lang="en-US" altLang="ko-KR" sz="1400" dirty="0" smtClean="0">
                <a:latin typeface="Arial"/>
                <a:cs typeface="Arial"/>
              </a:rPr>
              <a:t>. </a:t>
            </a:r>
            <a:r>
              <a:rPr lang="ko-KR" altLang="en-US" sz="1400" dirty="0" smtClean="0">
                <a:latin typeface="Arial"/>
                <a:cs typeface="Arial"/>
              </a:rPr>
              <a:t>모델로는 </a:t>
            </a:r>
            <a:r>
              <a:rPr lang="en-US" altLang="ko-KR" sz="1400" dirty="0" smtClean="0">
                <a:latin typeface="Arial"/>
                <a:cs typeface="Arial"/>
              </a:rPr>
              <a:t>v1,v2,v3</a:t>
            </a:r>
            <a:r>
              <a:rPr lang="ko-KR" altLang="en-US" sz="1400" dirty="0" smtClean="0">
                <a:latin typeface="Arial"/>
                <a:cs typeface="Arial"/>
              </a:rPr>
              <a:t>이 있습니다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685299"/>
              </p:ext>
            </p:extLst>
          </p:nvPr>
        </p:nvGraphicFramePr>
        <p:xfrm>
          <a:off x="899592" y="2027748"/>
          <a:ext cx="7344816" cy="2913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 - </a:t>
                      </a:r>
                      <a:r>
                        <a:rPr lang="en-US" altLang="ko-KR" sz="1400" dirty="0" err="1" smtClean="0"/>
                        <a:t>Mobilenet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 v3</a:t>
                      </a:r>
                      <a:endParaRPr lang="ko-KR" altLang="en-US" sz="1400" dirty="0"/>
                    </a:p>
                  </a:txBody>
                  <a:tcPr/>
                </a:tc>
              </a:tr>
              <a:tr h="2582068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[SHANA]SSD Mobilenet on TX2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592" y="2492896"/>
            <a:ext cx="3528392" cy="1984721"/>
          </a:xfrm>
          <a:prstGeom prst="rect">
            <a:avLst/>
          </a:prstGeom>
        </p:spPr>
      </p:pic>
      <p:pic>
        <p:nvPicPr>
          <p:cNvPr id="8" name="[SHANA]TensorFlow YOLOv3 TF2.0_Tri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61349" y="2476500"/>
            <a:ext cx="3500322" cy="19689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1504528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모델 </a:t>
            </a:r>
            <a:r>
              <a:rPr lang="ko-KR" altLang="en-US" sz="1400" dirty="0"/>
              <a:t>비교 영상</a:t>
            </a:r>
          </a:p>
          <a:p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47534" y="5238045"/>
            <a:ext cx="8360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그럼 </a:t>
            </a:r>
            <a:r>
              <a:rPr lang="en-US" altLang="ko-KR" sz="1400" dirty="0" smtClean="0"/>
              <a:t>SSD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Yolo</a:t>
            </a:r>
            <a:r>
              <a:rPr lang="ko-KR" altLang="en-US" sz="1400" dirty="0" smtClean="0"/>
              <a:t>중에서 어떤 것을 사용해야 할까요</a:t>
            </a:r>
            <a:r>
              <a:rPr lang="en-US" altLang="ko-KR" sz="1400" dirty="0" smtClean="0"/>
              <a:t>?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만일 </a:t>
            </a:r>
            <a:r>
              <a:rPr lang="en-US" altLang="ko-KR" sz="1400" dirty="0" smtClean="0"/>
              <a:t>1080Ti </a:t>
            </a:r>
            <a:r>
              <a:rPr lang="ko-KR" altLang="en-US" sz="1400" dirty="0" smtClean="0"/>
              <a:t>이상의 </a:t>
            </a:r>
            <a:r>
              <a:rPr lang="en-US" altLang="ko-KR" sz="1400" dirty="0" smtClean="0"/>
              <a:t>GPU</a:t>
            </a:r>
            <a:r>
              <a:rPr lang="ko-KR" altLang="en-US" sz="1400" dirty="0" smtClean="0"/>
              <a:t>가 있으시다면 </a:t>
            </a:r>
            <a:r>
              <a:rPr lang="en-US" altLang="ko-KR" sz="1400" dirty="0" smtClean="0"/>
              <a:t>Yolo v3</a:t>
            </a:r>
            <a:r>
              <a:rPr lang="ko-KR" altLang="en-US" sz="1400" dirty="0" smtClean="0"/>
              <a:t>를 사용하십시오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그리고 저처럼 </a:t>
            </a:r>
            <a:r>
              <a:rPr lang="en-US" altLang="ko-KR" sz="1400" dirty="0" smtClean="0"/>
              <a:t>GPU</a:t>
            </a:r>
            <a:r>
              <a:rPr lang="ko-KR" altLang="en-US" sz="1400" dirty="0" smtClean="0"/>
              <a:t>가 없는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노트북 환경이신 분들은</a:t>
            </a:r>
            <a:r>
              <a:rPr lang="en-US" altLang="ko-KR" sz="1400" dirty="0" smtClean="0"/>
              <a:t> SSD – </a:t>
            </a:r>
            <a:r>
              <a:rPr lang="en-US" altLang="ko-KR" sz="1400" dirty="0" err="1" smtClean="0"/>
              <a:t>Mobilenet</a:t>
            </a:r>
            <a:r>
              <a:rPr lang="ko-KR" altLang="en-US" sz="1400" dirty="0" smtClean="0"/>
              <a:t>이라는 모델을 사용하십시오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참고로 </a:t>
            </a:r>
            <a:r>
              <a:rPr lang="en-US" altLang="ko-KR" sz="1400" dirty="0"/>
              <a:t>SSD – </a:t>
            </a:r>
            <a:r>
              <a:rPr lang="en-US" altLang="ko-KR" sz="1400" dirty="0" err="1" smtClean="0"/>
              <a:t>Mobilenet</a:t>
            </a:r>
            <a:r>
              <a:rPr lang="ko-KR" altLang="en-US" sz="1400" dirty="0"/>
              <a:t>은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구글폰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CPU</a:t>
            </a:r>
            <a:r>
              <a:rPr lang="ko-KR" altLang="en-US" sz="1400" dirty="0" smtClean="0"/>
              <a:t>에서도 돌아간다는 모델입니다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정리하는 의미로 두 모델을 비교하는 영상을 보시겠습니다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46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592" y="1875024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46" y="2780928"/>
            <a:ext cx="5669749" cy="335417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282966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1560" y="150452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en-US" altLang="ko-KR" sz="1400" dirty="0"/>
              <a:t>SSD </a:t>
            </a:r>
            <a:r>
              <a:rPr lang="ko-KR" altLang="en-US" sz="1400" dirty="0" smtClean="0"/>
              <a:t>소개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915816" y="1072885"/>
            <a:ext cx="6120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제가 </a:t>
            </a:r>
            <a:r>
              <a:rPr lang="en-US" altLang="ko-KR" sz="1400" dirty="0"/>
              <a:t>SSD – </a:t>
            </a:r>
            <a:r>
              <a:rPr lang="en-US" altLang="ko-KR" sz="1400" dirty="0" err="1" smtClean="0"/>
              <a:t>Mobilenet</a:t>
            </a:r>
            <a:r>
              <a:rPr lang="ko-KR" altLang="en-US" sz="1400" dirty="0" smtClean="0"/>
              <a:t>을 사용하다 보니까 </a:t>
            </a:r>
            <a:r>
              <a:rPr lang="en-US" altLang="ko-KR" sz="1400" dirty="0" smtClean="0"/>
              <a:t>SSD</a:t>
            </a:r>
            <a:r>
              <a:rPr lang="ko-KR" altLang="en-US" sz="1400" dirty="0" smtClean="0"/>
              <a:t>에 대해서 좀더 소개해 드리고 싶습니다</a:t>
            </a:r>
            <a:r>
              <a:rPr lang="en-US" altLang="ko-KR" sz="1400" dirty="0" smtClean="0"/>
              <a:t>. SSD</a:t>
            </a:r>
            <a:r>
              <a:rPr lang="ko-KR" altLang="en-US" sz="1400" dirty="0" smtClean="0"/>
              <a:t>는 화면과 같이 </a:t>
            </a:r>
            <a:r>
              <a:rPr lang="ko-KR" altLang="en-US" sz="1400" dirty="0" err="1" smtClean="0"/>
              <a:t>텐서플로우에서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형태로 제공하고 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66" y="1988840"/>
            <a:ext cx="4800310" cy="32403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/>
              <a:t>학습 모델과 미리 학습된 가중치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596676" y="5620791"/>
            <a:ext cx="7143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좀더 구체적으로 말씀 드리면 화면과 같이 학습 모델과 </a:t>
            </a:r>
            <a:r>
              <a:rPr lang="ko-KR" altLang="en-US" sz="1400" dirty="0" err="1" smtClean="0"/>
              <a:t>구글에서</a:t>
            </a:r>
            <a:r>
              <a:rPr lang="ko-KR" altLang="en-US" sz="1400" dirty="0" smtClean="0"/>
              <a:t> 미리 학습시켜 놓은 가중치를 선택한 후에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정해진 규칙에 따라 데이터를 처리하고 학습을 시키면 되는데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 정해진 </a:t>
            </a:r>
            <a:r>
              <a:rPr lang="ko-KR" altLang="en-US" sz="1400" dirty="0"/>
              <a:t>규</a:t>
            </a:r>
            <a:r>
              <a:rPr lang="ko-KR" altLang="en-US" sz="1400" dirty="0" smtClean="0"/>
              <a:t>칙이라는 것이 처음 접하는 사람에게는 생각보다 까다롭습니다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SHANA]참조외국동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1233" y="2079432"/>
            <a:ext cx="4918175" cy="27664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/>
              <a:t>동영상 </a:t>
            </a:r>
            <a:r>
              <a:rPr lang="ko-KR" altLang="en-US" sz="1400" dirty="0" smtClean="0"/>
              <a:t>활용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123728" y="1340768"/>
            <a:ext cx="6552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그래서 제가 선택한 방법은 </a:t>
            </a:r>
            <a:r>
              <a:rPr lang="en-US" altLang="ko-KR" sz="1400" dirty="0"/>
              <a:t>SSD – </a:t>
            </a:r>
            <a:r>
              <a:rPr lang="en-US" altLang="ko-KR" sz="1400" dirty="0" err="1" smtClean="0"/>
              <a:t>Mobilenet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사용법을 설명해 놓은 </a:t>
            </a:r>
            <a:r>
              <a:rPr lang="ko-KR" altLang="en-US" sz="1400" dirty="0" err="1" smtClean="0"/>
              <a:t>유툽</a:t>
            </a:r>
            <a:r>
              <a:rPr lang="ko-KR" altLang="en-US" sz="1400" dirty="0" smtClean="0"/>
              <a:t> 동영상을 찾아서 보는 것이었습니다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제가 실제로 많은 도움을 받았던 동영상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한번 보실까요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530120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영어를 잘하지도 못하는 제가 이 동영상 시리즈를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편부터 </a:t>
            </a:r>
            <a:r>
              <a:rPr lang="en-US" altLang="ko-KR" sz="1400" dirty="0" smtClean="0"/>
              <a:t>6</a:t>
            </a:r>
            <a:r>
              <a:rPr lang="ko-KR" altLang="en-US" sz="1400" dirty="0" smtClean="0"/>
              <a:t>편까지 </a:t>
            </a:r>
            <a:r>
              <a:rPr lang="en-US" altLang="ko-KR" sz="1400" dirty="0" smtClean="0"/>
              <a:t>50</a:t>
            </a:r>
            <a:r>
              <a:rPr lang="ko-KR" altLang="en-US" sz="1400" dirty="0" smtClean="0"/>
              <a:t>번은 넘게 보고 또 보았습니다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그런데 어려움은 여기서 끝이 아니었습니다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 동영상을 촬영하던 당시의 </a:t>
            </a:r>
            <a:r>
              <a:rPr lang="en-US" altLang="ko-KR" sz="1400" dirty="0" err="1" smtClean="0"/>
              <a:t>api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버전과 지금의 </a:t>
            </a:r>
            <a:r>
              <a:rPr lang="en-US" altLang="ko-KR" sz="1400" dirty="0" err="1" smtClean="0"/>
              <a:t>api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버전이 다릅니다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즉 동영상에 나오는 내용을 그대로 따라 하면 안되고 여기서 또 버전과 목적에 맞게 수정을 해야 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48972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797503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94136" y="3374141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231991"/>
              </p:ext>
            </p:extLst>
          </p:nvPr>
        </p:nvGraphicFramePr>
        <p:xfrm>
          <a:off x="1327398" y="3789040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3939183" y="703957"/>
            <a:ext cx="51845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잠시 정리를 해보겠습니다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두 번째 창업프로젝트에는 두 가지 구현 목표가 있었습니다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첫 번째</a:t>
            </a:r>
            <a:endParaRPr lang="en-US" altLang="ko-KR" sz="1400" dirty="0" smtClean="0"/>
          </a:p>
          <a:p>
            <a:r>
              <a:rPr lang="en-US" altLang="ko-KR" sz="1400" dirty="0" err="1"/>
              <a:t>cctv</a:t>
            </a:r>
            <a:r>
              <a:rPr lang="ko-KR" altLang="en-US" sz="1400" dirty="0"/>
              <a:t>에서 화재 장면 </a:t>
            </a:r>
            <a:r>
              <a:rPr lang="ko-KR" altLang="en-US" sz="1400" dirty="0" smtClean="0"/>
              <a:t>인식하기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두 번째 </a:t>
            </a:r>
            <a:r>
              <a:rPr lang="en-US" altLang="ko-KR" sz="1400" dirty="0" err="1"/>
              <a:t>cctv</a:t>
            </a:r>
            <a:r>
              <a:rPr lang="ko-KR" altLang="en-US" sz="1400" dirty="0" smtClean="0"/>
              <a:t>에서 특정한 사람 인식하기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그리고 인식과 검출</a:t>
            </a:r>
            <a:r>
              <a:rPr lang="en-US" altLang="ko-KR" sz="1400" dirty="0" smtClean="0"/>
              <a:t>, CNN, SSD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Yolo</a:t>
            </a:r>
            <a:r>
              <a:rPr lang="ko-KR" altLang="en-US" sz="1400" dirty="0" smtClean="0"/>
              <a:t>에 대해서 정리를 해보았습니다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그럼 이제 </a:t>
            </a:r>
            <a:r>
              <a:rPr lang="ko-KR" altLang="en-US" sz="1400" dirty="0"/>
              <a:t>이 두 가지 구현 목표를 어떻게 진행했는지에 대해서 </a:t>
            </a:r>
            <a:r>
              <a:rPr lang="ko-KR" altLang="en-US" sz="1400" dirty="0" smtClean="0"/>
              <a:t>살펴보겠습니다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ko-KR" altLang="en-US" sz="1400" dirty="0" smtClean="0"/>
              <a:t>화재장면 인식하기의 경우</a:t>
            </a:r>
            <a:r>
              <a:rPr lang="en-US" altLang="ko-KR" sz="1400" dirty="0" smtClean="0"/>
              <a:t>,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483768" y="2993317"/>
            <a:ext cx="511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학습은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플랫폼을 이용해서 진행했는데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이에 대해서는 뒤에서 말씀 드리도록 하겠습니다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7675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장을 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55379"/>
            <a:ext cx="5996108" cy="25922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573723" y="1122973"/>
            <a:ext cx="542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학습 모델을 결정했으니 이제 데이터를 준비해야 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205189"/>
            <a:ext cx="1637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인공지능과</a:t>
            </a:r>
            <a:r>
              <a:rPr lang="ko-KR" altLang="en-US" sz="1200" b="1" dirty="0">
                <a:solidFill>
                  <a:srgbClr val="0070C0"/>
                </a:solidFill>
              </a:rPr>
              <a:t>의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 만남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182" y="1124744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</a:t>
            </a:r>
            <a:r>
              <a:rPr lang="en-US" altLang="ko-KR" sz="1200" dirty="0" smtClean="0"/>
              <a:t>- ‘</a:t>
            </a:r>
            <a:r>
              <a:rPr lang="ko-KR" altLang="en-US" sz="1200" dirty="0" smtClean="0"/>
              <a:t>인공지능 스마트 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통한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식물 관리 시스템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가정용 스마트 텃밭 상자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사무실용 스마트 화분 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205945" y="3003048"/>
            <a:ext cx="6768752" cy="1384995"/>
            <a:chOff x="971600" y="4067440"/>
            <a:chExt cx="6768752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4067440"/>
              <a:ext cx="1872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6"/>
                  </a:solidFill>
                </a:rPr>
                <a:t>‘1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명</a:t>
              </a:r>
              <a:r>
                <a:rPr lang="en-US" altLang="ko-KR" sz="1600" b="1" dirty="0" smtClean="0">
                  <a:solidFill>
                    <a:schemeClr val="accent6"/>
                  </a:solidFill>
                </a:rPr>
                <a:t>’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 고객의 요구</a:t>
              </a:r>
              <a:endParaRPr lang="ko-KR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5896" y="4067440"/>
              <a:ext cx="41044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00B050"/>
                  </a:solidFill>
                </a:rPr>
                <a:t>“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식물을 키우고 있는데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바쁘다 보니까 식물들을 </a:t>
              </a: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관리하기가 힘들어요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자동으로 관리해 주는 뭔가를 만들어 주세요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.”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3568" y="4797152"/>
            <a:ext cx="7560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첫 번째 창업관련 프로젝트는 가정용 텃밭상자나 사무실용 화분들을 관리할 수 있는 인공지능을 활용한 식물 관리 시스템 개발이었습니다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여기에 나오는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명의 고객은 </a:t>
            </a:r>
            <a:r>
              <a:rPr lang="en-US" altLang="ko-KR" sz="1400" dirty="0" smtClean="0"/>
              <a:t>2017 </a:t>
            </a:r>
            <a:r>
              <a:rPr lang="ko-KR" altLang="en-US" sz="1400" dirty="0" smtClean="0"/>
              <a:t>서울시에 제공해 준 창업공간에서 만난 한 </a:t>
            </a:r>
            <a:r>
              <a:rPr lang="ko-KR" altLang="en-US" sz="1400" dirty="0" err="1" smtClean="0"/>
              <a:t>스타트업</a:t>
            </a:r>
            <a:r>
              <a:rPr lang="ko-KR" altLang="en-US" sz="1400" dirty="0" smtClean="0"/>
              <a:t> 대표님에 대한 이야기입니다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저도 집에서 화분을 키우고 있는 입장에서 공감이 가는 주제였습니다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혹시 여기서도 공감이 가시는 분이 계신가요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7300" y="2072269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 </a:t>
            </a:r>
            <a:r>
              <a:rPr lang="ko-KR" altLang="en-US" sz="1200" dirty="0"/>
              <a:t>중 </a:t>
            </a:r>
            <a:r>
              <a:rPr lang="en-US" altLang="ko-KR" sz="1200" dirty="0" smtClean="0"/>
              <a:t>240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60</a:t>
            </a:r>
            <a:r>
              <a:rPr lang="ko-KR" altLang="en-US" sz="1200" dirty="0" smtClean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dataset </a:t>
            </a:r>
            <a:r>
              <a:rPr lang="ko-KR" altLang="en-US" sz="1200" dirty="0" smtClean="0"/>
              <a:t>폴더 준비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8" y="1765824"/>
            <a:ext cx="2462048" cy="926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28752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프로그램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LabelImage</a:t>
            </a:r>
            <a:r>
              <a:rPr lang="en-US" altLang="ko-KR" sz="1200" dirty="0" smtClean="0"/>
              <a:t>‘ /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/>
          </a:p>
        </p:txBody>
      </p:sp>
      <p:pic>
        <p:nvPicPr>
          <p:cNvPr id="9" name="라벨링작업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7904" y="3682435"/>
            <a:ext cx="5062979" cy="2684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77280" y="1764492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화재 이미지 </a:t>
            </a:r>
            <a:r>
              <a:rPr lang="en-US" altLang="ko-KR" sz="1400" dirty="0" smtClean="0"/>
              <a:t>300</a:t>
            </a:r>
            <a:r>
              <a:rPr lang="ko-KR" altLang="en-US" sz="1400" dirty="0" smtClean="0"/>
              <a:t>장을 전부 학습에 사용하면 안되고</a:t>
            </a:r>
            <a:r>
              <a:rPr lang="en-US" altLang="ko-KR" sz="1400" dirty="0" smtClean="0"/>
              <a:t>,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3573016"/>
            <a:ext cx="3240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다음은 </a:t>
            </a:r>
            <a:r>
              <a:rPr lang="ko-KR" altLang="en-US" sz="1400" dirty="0" err="1" smtClean="0"/>
              <a:t>라벨링하기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한 장의 사진이 있다고 하면 그 사진 속에서 불이면 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자동차면 자동차와  같은 물체가 어디에 있는지를 그 이름과 함께 정해줘야 하는데 이런 작업을  </a:t>
            </a:r>
            <a:r>
              <a:rPr lang="ko-KR" altLang="en-US" sz="1400" dirty="0" err="1" smtClean="0"/>
              <a:t>라벨링이라고</a:t>
            </a:r>
            <a:r>
              <a:rPr lang="ko-KR" altLang="en-US" sz="1400" dirty="0" smtClean="0"/>
              <a:t> 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말보다는 실제 화면을 한번 보시는 게 훨씬 이해가 잘 되실 텐데요 자동차에 대해서 </a:t>
            </a:r>
            <a:r>
              <a:rPr lang="ko-KR" altLang="en-US" sz="1400" dirty="0" err="1" smtClean="0"/>
              <a:t>라벨링을</a:t>
            </a:r>
            <a:r>
              <a:rPr lang="ko-KR" altLang="en-US" sz="1400" dirty="0" smtClean="0"/>
              <a:t> 하는 모습을 보시겠습니다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502386"/>
            <a:ext cx="5277856" cy="1426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3" y="4153444"/>
            <a:ext cx="2699405" cy="2433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873" y="168893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</a:t>
            </a:r>
            <a:r>
              <a:rPr lang="ko-KR" altLang="en-US" sz="1200" dirty="0" smtClean="0"/>
              <a:t>의 결과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데이터로부터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검출하고자 하는 대상의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(class)’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위치 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포함되어 </a:t>
            </a:r>
            <a:r>
              <a:rPr lang="ko-KR" altLang="en-US" sz="1200" dirty="0"/>
              <a:t>있는 </a:t>
            </a:r>
            <a:r>
              <a:rPr lang="en-US" altLang="ko-KR" sz="1200" dirty="0" smtClean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411760" y="100161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이렇게 </a:t>
            </a:r>
            <a:r>
              <a:rPr lang="ko-KR" altLang="en-US" sz="1400" dirty="0" err="1" smtClean="0"/>
              <a:t>라벨링을</a:t>
            </a:r>
            <a:r>
              <a:rPr lang="ko-KR" altLang="en-US" sz="1400" dirty="0" smtClean="0"/>
              <a:t> 하게 되면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검출하고자 하는 대상의 이름 </a:t>
            </a:r>
            <a:r>
              <a:rPr lang="en-US" altLang="ko-KR" sz="1400" dirty="0" smtClean="0"/>
              <a:t>~~~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7873" y="174910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이후의 데이터 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latin typeface="+mn-ea"/>
              </a:rPr>
              <a:t>python3 xml_2_csv.py </a:t>
            </a:r>
            <a:endParaRPr lang="ko-KR" altLang="en-US" sz="12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: python3 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=data/train_labels.csv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train.record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python3 </a:t>
            </a:r>
            <a:r>
              <a:rPr lang="en-US" altLang="ko-KR" sz="1200" dirty="0"/>
              <a:t>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=data/test_labels.csv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test.record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429000"/>
            <a:ext cx="5616624" cy="24294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52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12943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39183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286000" y="287454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93346"/>
            <a:ext cx="1026368" cy="392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89040"/>
            <a:ext cx="7450980" cy="1732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090" y="6093296"/>
            <a:ext cx="549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인식률과 정확성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데이터의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‘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전처리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(preprocessing)’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가 좌우한다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253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3" y="2289428"/>
            <a:ext cx="4770276" cy="203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993521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  / </a:t>
            </a:r>
            <a:r>
              <a:rPr lang="en-US" altLang="ko-KR" sz="1200" dirty="0"/>
              <a:t>GPU : NVIDIA Tesla </a:t>
            </a:r>
            <a:r>
              <a:rPr lang="en-US" altLang="ko-KR" sz="1200" dirty="0" smtClean="0"/>
              <a:t>K80(RAM </a:t>
            </a:r>
            <a:r>
              <a:rPr lang="en-US" altLang="ko-KR" sz="1200" dirty="0"/>
              <a:t>24GB) 1</a:t>
            </a:r>
            <a:r>
              <a:rPr lang="ko-KR" altLang="en-US" sz="1200" dirty="0" smtClean="0"/>
              <a:t>개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09697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플랫폼에 접속</a:t>
            </a:r>
            <a:r>
              <a:rPr lang="en-US" altLang="ko-KR" sz="1200" dirty="0" smtClean="0"/>
              <a:t>, VM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본인의 계정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실행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학습에 필요한 자료들 업로드</a:t>
            </a:r>
            <a:endParaRPr lang="en-US" altLang="ko-KR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13" y="2213753"/>
            <a:ext cx="3942518" cy="25081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" y="2213753"/>
            <a:ext cx="3942518" cy="1960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010" y="5076395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④ 학습 조</a:t>
            </a:r>
            <a:r>
              <a:rPr lang="ko-KR" altLang="en-US" sz="1200" dirty="0"/>
              <a:t>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batch = 24, epoch = 10,000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779635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⑤</a:t>
            </a:r>
            <a:r>
              <a:rPr lang="ko-KR" altLang="en-US" sz="1200" dirty="0" smtClean="0"/>
              <a:t> 자료 업로드로부터 학습까지의 과정 확인 </a:t>
            </a:r>
            <a:endParaRPr lang="en-US" altLang="ko-KR" sz="1200" dirty="0"/>
          </a:p>
        </p:txBody>
      </p:sp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pic>
        <p:nvPicPr>
          <p:cNvPr id="2" name="gcp학습과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314" y="2492896"/>
            <a:ext cx="6804248" cy="35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754" y="2018294"/>
            <a:ext cx="6348347" cy="35709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267744" y="1376035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학습이 끝났으니 결과를 확인해 보겠습니다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39552" y="1467068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(1)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여성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845" y="2912746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(2)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007604" y="3789040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068961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068960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4907" y="1525441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(3)</a:t>
            </a:r>
            <a:r>
              <a:rPr lang="ko-KR" altLang="en-US" sz="1400" dirty="0" smtClean="0">
                <a:latin typeface="Arial"/>
                <a:cs typeface="Arial"/>
              </a:rPr>
              <a:t> 학습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하드웨어 구성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751658" y="1628799"/>
            <a:ext cx="1893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소프트웨어 구성  </a:t>
            </a:r>
            <a:endParaRPr lang="ko-KR" altLang="en-US" sz="1400" dirty="0"/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19346201"/>
              </p:ext>
            </p:extLst>
          </p:nvPr>
        </p:nvGraphicFramePr>
        <p:xfrm>
          <a:off x="4860032" y="2221607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39718" y="980655"/>
            <a:ext cx="7411216" cy="415498"/>
            <a:chOff x="113112" y="715168"/>
            <a:chExt cx="7411216" cy="415498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13112" y="715168"/>
              <a:ext cx="741121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 구현 목표 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식물을 자동으로 인식하고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,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식물에 맞게 최적의 상태로 관리하기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9512" y="814905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6" y="2204864"/>
            <a:ext cx="2520280" cy="23015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4224" y="4941168"/>
            <a:ext cx="78488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프로젝트의 구현 목표로는 식물을 자동으로 인식하고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식물에 맞게 최적의 상태로 관리하기로 정했습니다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구현에 필요한 하드웨어와 소프트웨어는 화면에 있는 것처럼 구성을 하기로 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여기에 식물을 인식할 수 있는 인공지능 프로그램이 필요했습니다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61" y="2276872"/>
            <a:ext cx="4191553" cy="35118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4233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 </a:t>
            </a:r>
            <a:r>
              <a:rPr lang="ko-KR" altLang="en-US" sz="1400" dirty="0" smtClean="0">
                <a:latin typeface="Arial"/>
                <a:cs typeface="Arial"/>
              </a:rPr>
              <a:t>학습의 어려움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28725" y="5309837"/>
            <a:ext cx="5029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정확성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에는 </a:t>
            </a:r>
            <a:r>
              <a:rPr lang="ko-KR" altLang="en-US" sz="1200" dirty="0"/>
              <a:t>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7" y="2239380"/>
            <a:ext cx="2984964" cy="2379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070663"/>
            <a:ext cx="4752528" cy="27166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79630" y="1946819"/>
            <a:ext cx="1079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[ </a:t>
            </a:r>
            <a:r>
              <a:rPr lang="ko-KR" altLang="en-US" sz="1200" dirty="0" smtClean="0">
                <a:latin typeface="Arial"/>
                <a:cs typeface="Arial"/>
              </a:rPr>
              <a:t>학습 방법 </a:t>
            </a:r>
            <a:r>
              <a:rPr lang="en-US" altLang="ko-KR" sz="1200" dirty="0" smtClean="0">
                <a:latin typeface="Arial"/>
                <a:cs typeface="Arial"/>
              </a:rPr>
              <a:t>]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333022" y="2343968"/>
            <a:ext cx="6695362" cy="3726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20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ko-KR" altLang="en-US" sz="1200" dirty="0" smtClean="0"/>
              <a:t>이미지를 모아서</a:t>
            </a:r>
            <a:r>
              <a:rPr lang="en-US" altLang="ko-KR" sz="1200" dirty="0" smtClean="0"/>
              <a:t>,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얼굴 </a:t>
            </a:r>
            <a:r>
              <a:rPr lang="ko-KR" altLang="en-US" sz="1200" dirty="0" smtClean="0"/>
              <a:t>부분만</a:t>
            </a:r>
            <a:r>
              <a:rPr lang="en-US" altLang="ko-KR" sz="1200" dirty="0" smtClean="0"/>
              <a:t>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200000"/>
              </a:lnSpc>
            </a:pPr>
            <a:endParaRPr lang="en-US" altLang="ko-KR" sz="1200" dirty="0" smtClean="0"/>
          </a:p>
          <a:p>
            <a:pPr fontAlgn="base">
              <a:lnSpc>
                <a:spcPct val="200000"/>
              </a:lnSpc>
            </a:pPr>
            <a:endParaRPr lang="ko-KR" altLang="en-US" sz="1200" dirty="0"/>
          </a:p>
          <a:p>
            <a:pPr fontAlgn="base">
              <a:lnSpc>
                <a:spcPct val="200000"/>
              </a:lnSpc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배우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는</a:t>
            </a:r>
            <a:r>
              <a:rPr lang="ko-KR" altLang="en-US" sz="1200" dirty="0" smtClean="0"/>
              <a:t> 사람이면서</a:t>
            </a:r>
            <a:r>
              <a:rPr lang="en-US" altLang="ko-KR" sz="1200" dirty="0" smtClean="0"/>
              <a:t> 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얼굴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신체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en-US" altLang="ko-KR" sz="1200" dirty="0" smtClean="0"/>
              <a:t>Bounding       </a:t>
            </a:r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나머지 배우님들은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사람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 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</a:t>
            </a:r>
            <a:r>
              <a:rPr lang="en-US" altLang="ko-KR" sz="1200" dirty="0" smtClean="0"/>
              <a:t>Box</a:t>
            </a:r>
            <a:r>
              <a:rPr lang="ko-KR" altLang="en-US" sz="1200" dirty="0"/>
              <a:t>가 생겨서 </a:t>
            </a:r>
            <a:r>
              <a:rPr lang="ko-KR" altLang="en-US" sz="1200" dirty="0" smtClean="0"/>
              <a:t>   </a:t>
            </a:r>
            <a:endParaRPr lang="en-US" altLang="ko-KR" sz="1200" dirty="0" smtClean="0"/>
          </a:p>
          <a:p>
            <a:pPr fontAlgn="base"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서로 </a:t>
            </a:r>
            <a:r>
              <a:rPr lang="ko-KR" altLang="en-US" sz="1200" dirty="0"/>
              <a:t>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(5)</a:t>
            </a:r>
            <a:r>
              <a:rPr lang="ko-KR" altLang="en-US" sz="1400" dirty="0" smtClean="0">
                <a:latin typeface="Arial"/>
                <a:cs typeface="Arial"/>
              </a:rPr>
              <a:t> 학습 방법과 가설 설정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79630" y="4577179"/>
            <a:ext cx="1079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[ </a:t>
            </a:r>
            <a:r>
              <a:rPr lang="ko-KR" altLang="en-US" sz="1200" dirty="0" smtClean="0">
                <a:latin typeface="Arial"/>
                <a:cs typeface="Arial"/>
              </a:rPr>
              <a:t>가설 설정 </a:t>
            </a:r>
            <a:r>
              <a:rPr lang="en-US" altLang="ko-KR" sz="1200" dirty="0" smtClean="0">
                <a:latin typeface="Arial"/>
                <a:cs typeface="Arial"/>
              </a:rPr>
              <a:t>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979630" y="1946819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/>
                <a:cs typeface="Arial"/>
              </a:rPr>
              <a:t>[ </a:t>
            </a:r>
            <a:r>
              <a:rPr lang="ko-KR" altLang="en-US" sz="1400" dirty="0">
                <a:latin typeface="Arial"/>
                <a:cs typeface="Arial"/>
              </a:rPr>
              <a:t>예상되는 </a:t>
            </a:r>
            <a:r>
              <a:rPr lang="ko-KR" altLang="en-US" sz="1400" dirty="0" smtClean="0">
                <a:latin typeface="Arial"/>
                <a:cs typeface="Arial"/>
              </a:rPr>
              <a:t>결과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(5)</a:t>
            </a:r>
            <a:r>
              <a:rPr lang="ko-KR" altLang="en-US" sz="1400" dirty="0" smtClean="0">
                <a:latin typeface="Arial"/>
                <a:cs typeface="Arial"/>
              </a:rPr>
              <a:t> 학습 방법과 가설 설정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02" y="2696319"/>
            <a:ext cx="534302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52544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83321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(7)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69379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94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94974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배우 공유의 이미지를 각각 </a:t>
            </a:r>
            <a:r>
              <a:rPr lang="en-US" altLang="ko-KR" sz="1200" dirty="0" smtClean="0"/>
              <a:t>500</a:t>
            </a:r>
            <a:r>
              <a:rPr lang="ko-KR" altLang="en-US" sz="1200" dirty="0" smtClean="0"/>
              <a:t>장씩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53364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학습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각각 </a:t>
            </a:r>
            <a:r>
              <a:rPr lang="en-US" altLang="ko-KR" sz="1200" dirty="0" smtClean="0"/>
              <a:t>400</a:t>
            </a:r>
            <a:r>
              <a:rPr lang="ko-KR" altLang="en-US" sz="1200" dirty="0" smtClean="0"/>
              <a:t>장</a:t>
            </a:r>
            <a:r>
              <a:rPr lang="en-US" altLang="ko-KR" sz="1200" dirty="0" smtClean="0"/>
              <a:t>(80%) /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각각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</a:t>
            </a:r>
            <a:r>
              <a:rPr lang="en-US" altLang="ko-KR" sz="1200" dirty="0" smtClean="0"/>
              <a:t>(20%)</a:t>
            </a:r>
            <a:r>
              <a:rPr lang="ko-KR" altLang="en-US" sz="1200" dirty="0" smtClean="0"/>
              <a:t>로 분할하여 </a:t>
            </a:r>
            <a:r>
              <a:rPr lang="en-US" altLang="ko-KR" sz="1200" dirty="0" smtClean="0"/>
              <a:t>dataset</a:t>
            </a:r>
            <a:r>
              <a:rPr lang="ko-KR" altLang="en-US" sz="1200" dirty="0" smtClean="0"/>
              <a:t> 준비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96952"/>
            <a:ext cx="5635923" cy="28147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(8)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86" y="2348880"/>
            <a:ext cx="684267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6" y="1525440"/>
            <a:ext cx="553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(9) </a:t>
            </a:r>
            <a:r>
              <a:rPr lang="ko-KR" altLang="en-US" sz="1400" dirty="0"/>
              <a:t>데이터 처리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라벨링</a:t>
            </a:r>
            <a:r>
              <a:rPr lang="en-US" altLang="ko-KR" sz="1400" dirty="0"/>
              <a:t>(Labeling) → xml → csv →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 file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525439"/>
            <a:ext cx="30243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(10)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endParaRPr lang="ko-KR" altLang="en-US" sz="1200" dirty="0"/>
          </a:p>
        </p:txBody>
      </p:sp>
      <p:pic>
        <p:nvPicPr>
          <p:cNvPr id="4" name="[SHANA]공유프로젝트gcp학습과정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969" y="2549403"/>
            <a:ext cx="6336704" cy="33278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2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973" y="2173631"/>
            <a:ext cx="6264696" cy="35238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(11)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82109" y="2077867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78" y="3210537"/>
            <a:ext cx="4938886" cy="148166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34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3528" y="836712"/>
            <a:ext cx="554461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 </a:t>
            </a:r>
            <a:r>
              <a:rPr lang="en-US" altLang="ko-KR" sz="1200" dirty="0" smtClean="0"/>
              <a:t>+ </a:t>
            </a:r>
            <a:r>
              <a:rPr lang="ko-KR" altLang="en-US" sz="1200" dirty="0"/>
              <a:t>식물 인식 인공지능 프로그램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촬영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 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94120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22" y="3501008"/>
            <a:ext cx="4202948" cy="2364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3068959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제작 과정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4510187"/>
            <a:ext cx="308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</a:t>
            </a:r>
            <a:r>
              <a:rPr lang="ko-KR" altLang="en-US" sz="1000" dirty="0" smtClean="0"/>
              <a:t>두 </a:t>
            </a:r>
            <a:r>
              <a:rPr lang="ko-KR" altLang="en-US" sz="1000" dirty="0"/>
              <a:t>개의 입력에 대해 독립적으로 두 개의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신경망을 </a:t>
            </a:r>
            <a:r>
              <a:rPr lang="ko-KR" altLang="en-US" sz="1000" dirty="0"/>
              <a:t>실행한 뒤 비교하는 </a:t>
            </a:r>
            <a:r>
              <a:rPr lang="ko-KR" altLang="en-US" sz="1000" dirty="0" smtClean="0"/>
              <a:t>아이디어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9145"/>
            <a:ext cx="3155790" cy="17341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0342" y="1946100"/>
            <a:ext cx="25383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1.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샴</a:t>
            </a:r>
            <a:r>
              <a:rPr lang="en-US" altLang="ko-KR" sz="1200" dirty="0"/>
              <a:t>(</a:t>
            </a:r>
            <a:r>
              <a:rPr lang="en-US" altLang="ko-KR" sz="1200" dirty="0" smtClean="0"/>
              <a:t>Siamese)</a:t>
            </a:r>
            <a:r>
              <a:rPr lang="ko-KR" altLang="en-US" sz="1200" dirty="0" smtClean="0"/>
              <a:t> 네트워크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23318" y="1946100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/>
                <a:cs typeface="Arial"/>
              </a:rPr>
              <a:t>2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삼중항</a:t>
            </a:r>
            <a:r>
              <a:rPr lang="ko-KR" altLang="en-US" sz="1200" dirty="0" smtClean="0"/>
              <a:t> 손실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42" y="2331736"/>
            <a:ext cx="1786529" cy="93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50" y="2309145"/>
            <a:ext cx="1786529" cy="94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0518" y="3214028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같은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2726" y="3270491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다</a:t>
            </a:r>
            <a:r>
              <a:rPr lang="ko-KR" altLang="en-US" sz="1000" dirty="0"/>
              <a:t>른</a:t>
            </a:r>
            <a:r>
              <a:rPr lang="ko-KR" altLang="en-US" sz="1000" dirty="0" smtClean="0"/>
              <a:t>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9" name="아래쪽 화살표 8"/>
          <p:cNvSpPr/>
          <p:nvPr/>
        </p:nvSpPr>
        <p:spPr>
          <a:xfrm>
            <a:off x="5675547" y="3557564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47755" y="3614027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80578" y="388300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70C0"/>
                </a:solidFill>
              </a:rPr>
              <a:t>A, P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786" y="395016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A, N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39342" y="4510187"/>
            <a:ext cx="36587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같은 사람간의 손실은 최소</a:t>
            </a:r>
            <a:r>
              <a:rPr lang="en-US" altLang="ko-KR" sz="1000" dirty="0" smtClean="0">
                <a:latin typeface="Arial"/>
                <a:cs typeface="Arial"/>
              </a:rPr>
              <a:t>, </a:t>
            </a:r>
            <a:r>
              <a:rPr lang="ko-KR" altLang="en-US" sz="1000" dirty="0" smtClean="0">
                <a:latin typeface="Arial"/>
                <a:cs typeface="Arial"/>
              </a:rPr>
              <a:t>다른 사람간의 손실은 최대가   </a:t>
            </a:r>
            <a:endParaRPr lang="en-US" altLang="ko-KR" sz="10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/>
                <a:cs typeface="Arial"/>
              </a:rPr>
              <a:t> </a:t>
            </a:r>
            <a:r>
              <a:rPr lang="en-US" altLang="ko-KR" sz="1000" dirty="0" smtClean="0">
                <a:latin typeface="Arial"/>
                <a:cs typeface="Arial"/>
              </a:rPr>
              <a:t>  </a:t>
            </a:r>
            <a:r>
              <a:rPr lang="ko-KR" altLang="en-US" sz="1000" dirty="0" smtClean="0">
                <a:latin typeface="Arial"/>
                <a:cs typeface="Arial"/>
              </a:rPr>
              <a:t>되도록 학습을 진행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347684" y="1073232"/>
            <a:ext cx="544198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: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r>
              <a:rPr lang="en-US" altLang="ko-KR" sz="1400" dirty="0"/>
              <a:t>Siamese Network</a:t>
            </a:r>
            <a:r>
              <a:rPr lang="ko-KR" altLang="en-US" sz="1400" dirty="0"/>
              <a:t>와 </a:t>
            </a:r>
            <a:r>
              <a:rPr lang="en-US" altLang="ko-KR" sz="1400" dirty="0"/>
              <a:t>Triplet </a:t>
            </a:r>
            <a:r>
              <a:rPr lang="en-US" altLang="ko-KR" sz="1400" dirty="0" smtClean="0"/>
              <a:t>Loss </a:t>
            </a:r>
            <a:r>
              <a:rPr lang="ko-KR" altLang="en-US" sz="1400" dirty="0" smtClean="0"/>
              <a:t>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172969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844824"/>
            <a:ext cx="2749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1) </a:t>
            </a:r>
            <a:r>
              <a:rPr lang="ko-KR" altLang="en-US" sz="1200" dirty="0" smtClean="0">
                <a:latin typeface="Arial"/>
                <a:cs typeface="Arial"/>
              </a:rPr>
              <a:t>가정 </a:t>
            </a:r>
            <a:r>
              <a:rPr lang="en-US" altLang="ko-KR" sz="1200" dirty="0" smtClean="0">
                <a:latin typeface="Arial"/>
                <a:cs typeface="Arial"/>
              </a:rPr>
              <a:t>: 5</a:t>
            </a:r>
            <a:r>
              <a:rPr lang="ko-KR" altLang="en-US" sz="1200" dirty="0" smtClean="0">
                <a:latin typeface="Arial"/>
                <a:cs typeface="Arial"/>
              </a:rPr>
              <a:t>명의 </a:t>
            </a:r>
            <a:r>
              <a:rPr lang="en-US" altLang="ko-KR" sz="1200" dirty="0" smtClean="0">
                <a:latin typeface="Arial"/>
                <a:cs typeface="Arial"/>
              </a:rPr>
              <a:t>‘</a:t>
            </a:r>
            <a:r>
              <a:rPr lang="ko-KR" altLang="en-US" sz="1200" dirty="0" smtClean="0">
                <a:latin typeface="Arial"/>
                <a:cs typeface="Arial"/>
              </a:rPr>
              <a:t>직원</a:t>
            </a:r>
            <a:r>
              <a:rPr lang="en-US" altLang="ko-KR" sz="1200" dirty="0" smtClean="0">
                <a:latin typeface="Arial"/>
                <a:cs typeface="Arial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gongyu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goeun</a:t>
            </a: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dongwook</a:t>
            </a:r>
            <a:endParaRPr lang="en-US" altLang="ko-KR" sz="1200" b="1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taeri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seok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>
                <a:latin typeface="Arial"/>
                <a:cs typeface="Arial"/>
              </a:rPr>
              <a:t>목</a:t>
            </a:r>
            <a:r>
              <a:rPr lang="ko-KR" altLang="en-US" sz="1200" dirty="0" smtClean="0">
                <a:latin typeface="Arial"/>
                <a:cs typeface="Arial"/>
              </a:rPr>
              <a:t>표</a:t>
            </a:r>
            <a:r>
              <a:rPr lang="en-US" altLang="ko-KR" sz="1200" dirty="0" smtClean="0">
                <a:latin typeface="Arial"/>
                <a:cs typeface="Arial"/>
              </a:rPr>
              <a:t>: </a:t>
            </a:r>
            <a:r>
              <a:rPr lang="ko-KR" altLang="en-US" sz="1200" dirty="0" smtClean="0">
                <a:latin typeface="Arial"/>
                <a:cs typeface="Arial"/>
              </a:rPr>
              <a:t>화면 속 사람의 얼굴을 보고</a:t>
            </a:r>
            <a:r>
              <a:rPr lang="en-US" altLang="ko-KR" sz="1200" dirty="0" smtClean="0">
                <a:latin typeface="Arial"/>
                <a:cs typeface="Arial"/>
              </a:rPr>
              <a:t>,</a:t>
            </a:r>
            <a:r>
              <a:rPr lang="ko-KR" altLang="en-US" sz="1200" dirty="0" smtClean="0">
                <a:latin typeface="Arial"/>
                <a:cs typeface="Arial"/>
              </a:rPr>
              <a:t>   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‘</a:t>
            </a:r>
            <a:r>
              <a:rPr lang="ko-KR" altLang="en-US" sz="1200" dirty="0" smtClean="0">
                <a:latin typeface="Arial"/>
                <a:cs typeface="Arial"/>
              </a:rPr>
              <a:t>직원</a:t>
            </a:r>
            <a:r>
              <a:rPr lang="en-US" altLang="ko-KR" sz="1200" dirty="0" smtClean="0">
                <a:latin typeface="Arial"/>
                <a:cs typeface="Arial"/>
              </a:rPr>
              <a:t>’</a:t>
            </a:r>
            <a:r>
              <a:rPr lang="ko-KR" altLang="en-US" sz="1200" dirty="0" smtClean="0">
                <a:latin typeface="Arial"/>
                <a:cs typeface="Arial"/>
              </a:rPr>
              <a:t>만 인식해서 시스템에서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ko-KR" altLang="en-US" sz="1200" dirty="0" smtClean="0">
                <a:latin typeface="Arial"/>
                <a:cs typeface="Arial"/>
              </a:rPr>
              <a:t>출입 승인 메시지를 출력 해준다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        </a:t>
            </a:r>
          </a:p>
        </p:txBody>
      </p:sp>
      <p:pic>
        <p:nvPicPr>
          <p:cNvPr id="6" name="Face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1880" y="1844824"/>
            <a:ext cx="5256584" cy="24955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244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 </a:t>
            </a:r>
            <a:r>
              <a:rPr lang="ko-KR" altLang="en-US" sz="1400" dirty="0" smtClean="0"/>
              <a:t>사례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66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 – ‘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으로부터 이미지 얻기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동영상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이미지의 불연속적인 흐름</a:t>
            </a:r>
            <a:r>
              <a:rPr lang="en-US" altLang="ko-KR" sz="1400" dirty="0" smtClean="0"/>
              <a:t>,  30fps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초에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장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명령어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ffmpeg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err="1"/>
              <a:t>ss</a:t>
            </a:r>
            <a:r>
              <a:rPr lang="en-US" altLang="ko-KR" sz="1200" dirty="0"/>
              <a:t> [</a:t>
            </a:r>
            <a:r>
              <a:rPr lang="ko-KR" altLang="en-US" sz="1200" dirty="0"/>
              <a:t>시작시간</a:t>
            </a:r>
            <a:r>
              <a:rPr lang="en-US" altLang="ko-KR" sz="1200" dirty="0"/>
              <a:t>] -t [</a:t>
            </a:r>
            <a:r>
              <a:rPr lang="ko-KR" altLang="en-US" sz="1200" dirty="0"/>
              <a:t>길이</a:t>
            </a:r>
            <a:r>
              <a:rPr lang="en-US" altLang="ko-KR" sz="1200" dirty="0"/>
              <a:t>]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[</a:t>
            </a:r>
            <a:r>
              <a:rPr lang="ko-KR" altLang="en-US" sz="1200" dirty="0"/>
              <a:t>동영상이름</a:t>
            </a:r>
            <a:r>
              <a:rPr lang="en-US" altLang="ko-KR" sz="1200" dirty="0"/>
              <a:t>] -r [</a:t>
            </a:r>
            <a:r>
              <a:rPr lang="ko-KR" altLang="en-US" sz="1200" dirty="0" err="1"/>
              <a:t>프레임레이트</a:t>
            </a:r>
            <a:r>
              <a:rPr lang="en-US" altLang="ko-KR" sz="1200" dirty="0"/>
              <a:t>] -s [</a:t>
            </a:r>
            <a:r>
              <a:rPr lang="ko-KR" altLang="en-US" sz="1200" dirty="0"/>
              <a:t>출력해상도</a:t>
            </a:r>
            <a:r>
              <a:rPr lang="en-US" altLang="ko-KR" sz="1200" dirty="0"/>
              <a:t>] </a:t>
            </a:r>
            <a:r>
              <a:rPr lang="en-US" altLang="ko-KR" sz="1200" dirty="0" smtClean="0"/>
              <a:t>[</a:t>
            </a:r>
            <a:r>
              <a:rPr lang="ko-KR" altLang="en-US" sz="1200" dirty="0"/>
              <a:t>이미지이름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   예</a:t>
            </a:r>
            <a:r>
              <a:rPr lang="en-US" altLang="ko-KR" sz="1200" dirty="0" smtClean="0"/>
              <a:t>) </a:t>
            </a:r>
            <a:r>
              <a:rPr lang="en-US" altLang="ko-KR" sz="1200" dirty="0" err="1"/>
              <a:t>ffmpeg</a:t>
            </a:r>
            <a:r>
              <a:rPr lang="en-US" altLang="ko-KR" sz="1200" dirty="0"/>
              <a:t>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/home/project/fire/fire6.mp4 -r 1 -s 480*270 /</a:t>
            </a:r>
            <a:r>
              <a:rPr lang="en-US" altLang="ko-KR" sz="1200" dirty="0" smtClean="0"/>
              <a:t>home/project/fire/</a:t>
            </a:r>
            <a:r>
              <a:rPr lang="en-US" altLang="ko-KR" sz="1200" dirty="0" err="1" smtClean="0"/>
              <a:t>fire_tmp</a:t>
            </a:r>
            <a:r>
              <a:rPr lang="en-US" altLang="ko-KR" sz="1200" dirty="0" smtClean="0"/>
              <a:t>/f%d.jpg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en-US" altLang="ko-KR" sz="1400" dirty="0" err="1"/>
              <a:t>f</a:t>
            </a:r>
            <a:r>
              <a:rPr lang="en-US" altLang="ko-KR" sz="1400" dirty="0" err="1" smtClean="0"/>
              <a:t>fmpeg</a:t>
            </a:r>
            <a:r>
              <a:rPr lang="ko-KR" altLang="en-US" sz="1400" dirty="0" smtClean="0"/>
              <a:t>을 활용한 이미지 추출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50747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파일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만들어서 이미지 추출 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71600" y="4005064"/>
            <a:ext cx="418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smtClean="0"/>
              <a:t>외부입력 설정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interval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(input("frame interval : "))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259632" y="4736585"/>
            <a:ext cx="7660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vidcap</a:t>
            </a:r>
            <a:r>
              <a:rPr lang="en-US" altLang="ko-KR" sz="1200" dirty="0"/>
              <a:t> = cv2.VideoCapture('/</a:t>
            </a:r>
            <a:r>
              <a:rPr lang="en-US" altLang="ko-KR" sz="1200" dirty="0" smtClean="0"/>
              <a:t>home/project/test.mp4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while </a:t>
            </a:r>
            <a:r>
              <a:rPr lang="en-US" altLang="ko-KR" sz="1200" dirty="0"/>
              <a:t>True:  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retval</a:t>
            </a:r>
            <a:r>
              <a:rPr lang="en-US" altLang="ko-KR" sz="1200" dirty="0"/>
              <a:t>, frame = </a:t>
            </a:r>
            <a:r>
              <a:rPr lang="en-US" altLang="ko-KR" sz="1200" dirty="0" err="1"/>
              <a:t>vidcap.read</a:t>
            </a:r>
            <a:r>
              <a:rPr lang="en-US" altLang="ko-KR" sz="1200" dirty="0"/>
              <a:t>()  #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캡처</a:t>
            </a:r>
            <a:r>
              <a:rPr lang="ko-KR" altLang="en-US" sz="1200" dirty="0"/>
              <a:t>    </a:t>
            </a:r>
            <a:endParaRPr lang="en-US" altLang="ko-KR" sz="1200" dirty="0" smtClean="0"/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not </a:t>
            </a:r>
            <a:r>
              <a:rPr lang="en-US" altLang="ko-KR" sz="1200" dirty="0" err="1"/>
              <a:t>retval</a:t>
            </a:r>
            <a:r>
              <a:rPr lang="en-US" altLang="ko-KR" sz="1200" dirty="0"/>
              <a:t>:    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break    </a:t>
            </a:r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vidcap.get</a:t>
            </a:r>
            <a:r>
              <a:rPr lang="en-US" altLang="ko-KR" sz="1200" dirty="0"/>
              <a:t>(1)) % interval == </a:t>
            </a:r>
            <a:r>
              <a:rPr lang="en-US" altLang="ko-KR" sz="1200" dirty="0" smtClean="0"/>
              <a:t>0: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cv2.imwrite</a:t>
            </a:r>
            <a:r>
              <a:rPr lang="en-US" altLang="ko-KR" sz="1200" dirty="0"/>
              <a:t>("./images/%s.jpg" % </a:t>
            </a:r>
            <a:r>
              <a:rPr lang="en-US" altLang="ko-KR" sz="1200" dirty="0" err="1"/>
              <a:t>datetime.datetime.now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strftime</a:t>
            </a:r>
            <a:r>
              <a:rPr lang="en-US" altLang="ko-KR" sz="1200" dirty="0"/>
              <a:t>('%Y-%m-%d-%H:%M:%S'), frame)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971600" y="4396329"/>
            <a:ext cx="5472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설정한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외부 입력 값으로 원하는 속도로 이미지를 저장  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8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 – </a:t>
            </a:r>
            <a:r>
              <a:rPr lang="ko-KR" altLang="en-US" dirty="0"/>
              <a:t>객</a:t>
            </a:r>
            <a:r>
              <a:rPr lang="ko-KR" altLang="en-US" dirty="0" smtClean="0"/>
              <a:t>체 자동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 및 자동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980728"/>
            <a:ext cx="6480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/>
                <a:ea typeface="맑은 고딕"/>
              </a:rPr>
              <a:t>▶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아이디어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en-US" altLang="ko-KR" sz="1200" dirty="0" smtClean="0"/>
              <a:t>① </a:t>
            </a:r>
            <a:r>
              <a:rPr lang="ko-KR" altLang="en-US" sz="1200" dirty="0" smtClean="0"/>
              <a:t>성능 좋은 모델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가중치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이미지에서 정교하게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검출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②</a:t>
            </a:r>
            <a:r>
              <a:rPr lang="ko-KR" altLang="en-US" sz="1200" dirty="0" smtClean="0"/>
              <a:t> 원하는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만 자동으로 추출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③ </a:t>
            </a:r>
            <a:r>
              <a:rPr lang="ko-KR" altLang="en-US" sz="1200" dirty="0" smtClean="0"/>
              <a:t>추출된 객체의 정보가 들어있는 </a:t>
            </a:r>
            <a:r>
              <a:rPr lang="en-US" altLang="ko-KR" sz="1200" dirty="0" smtClean="0"/>
              <a:t>xml </a:t>
            </a:r>
            <a:r>
              <a:rPr lang="ko-KR" altLang="en-US" sz="1200" dirty="0" smtClean="0"/>
              <a:t>파일을 자동으로 생성  </a:t>
            </a:r>
            <a:endParaRPr lang="ko-KR" altLang="en-US" sz="1200" dirty="0"/>
          </a:p>
        </p:txBody>
      </p:sp>
      <p:pic>
        <p:nvPicPr>
          <p:cNvPr id="7" name="전처리_미완성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205" y="2492895"/>
            <a:ext cx="6660232" cy="37463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24744"/>
            <a:ext cx="74168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작곡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 디자인 같은 문화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생성하는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각종 배경 음악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매장용 음악</a:t>
            </a:r>
            <a:r>
              <a:rPr lang="en-US" altLang="ko-KR" sz="1200" dirty="0" smtClean="0"/>
              <a:t>, CCM </a:t>
            </a:r>
            <a:r>
              <a:rPr lang="ko-KR" altLang="en-US" sz="1200" dirty="0" smtClean="0"/>
              <a:t>음악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가방이나 티셔츠에 들어갈 한국형 디자인 등 생성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멤버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명</a:t>
            </a:r>
            <a:r>
              <a:rPr lang="en-US" altLang="ko-KR" sz="1200" dirty="0" smtClean="0"/>
              <a:t>), </a:t>
            </a:r>
            <a:r>
              <a:rPr lang="ko-KR" altLang="en-US" sz="1200" dirty="0" smtClean="0"/>
              <a:t>대학 교수님과 함께 개발과 특허 추진 중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3140968"/>
            <a:ext cx="835292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r>
              <a:rPr lang="en-US" altLang="ko-KR" sz="1200" dirty="0" smtClean="0"/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‘</a:t>
            </a:r>
            <a:r>
              <a:rPr lang="ko-KR" altLang="en-US" sz="1200" dirty="0" err="1" smtClean="0"/>
              <a:t>유투버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로 대변되는 디지털 </a:t>
            </a:r>
            <a:r>
              <a:rPr lang="ko-KR" altLang="en-US" sz="1200" dirty="0" err="1" smtClean="0"/>
              <a:t>콘텐츠의</a:t>
            </a:r>
            <a:r>
              <a:rPr lang="ko-KR" altLang="en-US" sz="1200" dirty="0" smtClean="0"/>
              <a:t> 시대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강력한 지적재산권 보호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저작권 </a:t>
            </a:r>
            <a:r>
              <a:rPr lang="ko-KR" altLang="en-US" sz="1200" dirty="0"/>
              <a:t>보호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저작자가 </a:t>
            </a:r>
            <a:r>
              <a:rPr lang="ko-KR" altLang="en-US" sz="1200" dirty="0"/>
              <a:t>생존하는 동안과 사망한 후 </a:t>
            </a:r>
            <a:r>
              <a:rPr lang="en-US" altLang="ko-KR" sz="1200" dirty="0"/>
              <a:t>70</a:t>
            </a:r>
            <a:r>
              <a:rPr lang="ko-KR" altLang="en-US" sz="1200" dirty="0"/>
              <a:t>년간 </a:t>
            </a:r>
            <a:r>
              <a:rPr lang="ko-KR" altLang="en-US" sz="1200" dirty="0" smtClean="0"/>
              <a:t>존속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빠른 속도로 다양한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고객 맞춤형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생산하여 고객에게 제시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→ </a:t>
            </a:r>
            <a:r>
              <a:rPr lang="ko-KR" altLang="en-US" sz="1200" dirty="0" smtClean="0"/>
              <a:t>고객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마음에 드는 것을 선택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고객의 다양한 요구 </a:t>
            </a:r>
            <a:r>
              <a:rPr lang="ko-KR" altLang="en-US" sz="1200" dirty="0" smtClean="0"/>
              <a:t>충족의 가능성 </a:t>
            </a:r>
            <a:r>
              <a:rPr lang="en-US" altLang="ko-KR" sz="1200" dirty="0" smtClean="0"/>
              <a:t>UP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창업의 성공률을 높여줄 것으로 기대 </a:t>
            </a:r>
            <a:r>
              <a:rPr lang="en-US" altLang="ko-KR" sz="1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5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AI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자동 작곡 프로그램 개발하기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33" y="2348880"/>
            <a:ext cx="4544376" cy="33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err="1" smtClean="0">
                <a:latin typeface="+mn-ea"/>
                <a:cs typeface="Calibri" panose="020F0502020204030204" pitchFamily="34" charset="0"/>
              </a:rPr>
              <a:t>시계열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데이터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059" y="1882575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사람의 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자연어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75928" y="2496732"/>
            <a:ext cx="1601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나는 고양이다</a:t>
            </a:r>
            <a:r>
              <a:rPr lang="en-US" altLang="ko-KR" sz="1200" dirty="0" smtClean="0"/>
              <a:t>. “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498713" y="1882574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말소리</a:t>
            </a:r>
            <a:r>
              <a:rPr lang="en-US" altLang="ko-KR" sz="1200" dirty="0" smtClean="0">
                <a:latin typeface="맑은 고딕"/>
                <a:ea typeface="맑은 고딕"/>
              </a:rPr>
              <a:t>(</a:t>
            </a:r>
            <a:r>
              <a:rPr lang="ko-KR" altLang="en-US" sz="1200" dirty="0" smtClean="0">
                <a:latin typeface="맑은 고딕"/>
                <a:ea typeface="맑은 고딕"/>
              </a:rPr>
              <a:t>음성</a:t>
            </a:r>
            <a:r>
              <a:rPr lang="en-US" altLang="ko-KR" sz="1200" dirty="0" smtClean="0">
                <a:latin typeface="맑은 고딕"/>
                <a:ea typeface="맑은 고딕"/>
              </a:rPr>
              <a:t>)</a:t>
            </a:r>
            <a:endParaRPr lang="ko-KR" altLang="en-US" sz="12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28" y="2302531"/>
            <a:ext cx="1972225" cy="13667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66396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음악</a:t>
            </a:r>
            <a:endParaRPr lang="ko-KR" altLang="en-US" sz="12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2" y="4642189"/>
            <a:ext cx="2715382" cy="129614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05739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주식 가격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87" y="4624764"/>
            <a:ext cx="2506883" cy="13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18686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RNN(LSTM)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6" y="1525440"/>
            <a:ext cx="7265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 기능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입력된 </a:t>
            </a:r>
            <a:r>
              <a:rPr lang="ko-KR" altLang="en-US" sz="1200" dirty="0" err="1" smtClean="0"/>
              <a:t>시계열</a:t>
            </a:r>
            <a:r>
              <a:rPr lang="ko-KR" altLang="en-US" sz="1200" dirty="0" smtClean="0"/>
              <a:t> 데이터와 비슷한 형태의 또 다른 </a:t>
            </a:r>
            <a:r>
              <a:rPr lang="ko-KR" altLang="en-US" sz="1200" dirty="0" err="1" smtClean="0"/>
              <a:t>시계열</a:t>
            </a:r>
            <a:r>
              <a:rPr lang="ko-KR" altLang="en-US" sz="1200" dirty="0" smtClean="0"/>
              <a:t> 데이터를 생성한다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68" y="2780928"/>
            <a:ext cx="4364906" cy="21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seq2seq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5" y="1525440"/>
            <a:ext cx="928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구조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88" y="4509120"/>
            <a:ext cx="3185663" cy="19207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68" y="1679328"/>
            <a:ext cx="2715502" cy="18010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5035" y="3683640"/>
            <a:ext cx="51050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기능 </a:t>
            </a:r>
            <a:r>
              <a:rPr lang="en-US" altLang="ko-KR" sz="1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① 변환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A</a:t>
            </a:r>
            <a:r>
              <a:rPr lang="ko-KR" altLang="en-US" sz="1200" dirty="0" smtClean="0"/>
              <a:t> → </a:t>
            </a:r>
            <a:r>
              <a:rPr lang="en-US" altLang="ko-KR" sz="1200" dirty="0" smtClean="0"/>
              <a:t>B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활용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번역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챗봇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음성인식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원리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매핑</a:t>
            </a:r>
            <a:r>
              <a:rPr lang="en-US" altLang="ko-KR" sz="1200" dirty="0" smtClean="0"/>
              <a:t>(mapping) , A ↔ B  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55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525440"/>
            <a:ext cx="84894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프로젝트 개요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① </a:t>
            </a:r>
            <a:r>
              <a:rPr lang="ko-KR" altLang="en-US" sz="1200" dirty="0" smtClean="0"/>
              <a:t>프로젝트 목표 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음표 한 개 </a:t>
            </a:r>
            <a:r>
              <a:rPr lang="ko-KR" altLang="en-US" sz="1200" dirty="0"/>
              <a:t>또는 한 마디를 넣으면 나머지가 자동으로 완성되는 프로그램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참고 자료 수집 및 분석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AI </a:t>
            </a:r>
            <a:r>
              <a:rPr lang="ko-KR" altLang="en-US" sz="1200" dirty="0"/>
              <a:t>자동 작곡으로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기존의 </a:t>
            </a:r>
            <a:r>
              <a:rPr lang="ko-KR" altLang="en-US" sz="1200" dirty="0"/>
              <a:t>프로그램들을 </a:t>
            </a:r>
            <a:r>
              <a:rPr lang="ko-KR" altLang="en-US" sz="1200" dirty="0" smtClean="0"/>
              <a:t>분석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③ </a:t>
            </a:r>
            <a:r>
              <a:rPr lang="ko-KR" altLang="en-US" sz="1200" dirty="0" smtClean="0"/>
              <a:t>개발 방향 설정 </a:t>
            </a:r>
            <a:r>
              <a:rPr lang="en-US" altLang="ko-KR" sz="1200" dirty="0" smtClean="0"/>
              <a:t>: ‘</a:t>
            </a:r>
            <a:r>
              <a:rPr lang="ko-KR" altLang="en-US" sz="1200" dirty="0" smtClean="0"/>
              <a:t>음표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 같은 정보들을 단어처럼 활용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다양한 모델에 적용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5" y="3839626"/>
            <a:ext cx="820142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데이터 준비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멜로디와 화음을 추출할 수 있는 미디 파일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천 개 수집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전처리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- </a:t>
            </a:r>
            <a:r>
              <a:rPr lang="ko-KR" altLang="en-US" sz="1200" dirty="0" smtClean="0"/>
              <a:t>멜로디와 화음 별로 각각 음표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박자</a:t>
            </a:r>
            <a:r>
              <a:rPr lang="en-US" altLang="ko-KR" sz="1200" dirty="0" smtClean="0"/>
              <a:t>, offset, pitch</a:t>
            </a:r>
            <a:r>
              <a:rPr lang="ko-KR" altLang="en-US" sz="1200" dirty="0" smtClean="0"/>
              <a:t> 등 필요한 데이터를 추출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데이터의 문자화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음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소리</a:t>
            </a:r>
            <a:r>
              <a:rPr lang="en-US" altLang="ko-KR" sz="1200" dirty="0" smtClean="0"/>
              <a:t>) → </a:t>
            </a:r>
            <a:r>
              <a:rPr lang="ko-KR" altLang="en-US" sz="1200" dirty="0" smtClean="0"/>
              <a:t>텍스트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$^3.0 43*47*50^3.0 38*42*45^3.0 43*47*50^3.0 </a:t>
            </a:r>
            <a:r>
              <a:rPr lang="en-US" altLang="ko-KR" sz="1200" dirty="0" smtClean="0"/>
              <a:t>38*42*45^3.0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각각의 모델에 사용할 수 있는 형태로 자료 구조 생성  예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패딩</a:t>
            </a:r>
            <a:r>
              <a:rPr lang="ko-KR" altLang="en-US" sz="1200" dirty="0" smtClean="0"/>
              <a:t> 처리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구분자</a:t>
            </a:r>
            <a:r>
              <a:rPr lang="ko-KR" altLang="en-US" sz="1200" dirty="0" smtClean="0"/>
              <a:t> 표시 등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   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44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448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/>
                <a:ea typeface="맑은 고딕"/>
                <a:cs typeface="Arial"/>
              </a:rPr>
              <a:t>▶</a:t>
            </a:r>
            <a:r>
              <a:rPr lang="ko-KR" altLang="en-US" sz="1400" dirty="0" smtClean="0"/>
              <a:t> 하드웨어 </a:t>
            </a:r>
            <a:r>
              <a:rPr lang="en-US" altLang="ko-KR" sz="1400" dirty="0" smtClean="0"/>
              <a:t>MVP </a:t>
            </a:r>
            <a:r>
              <a:rPr lang="ko-KR" altLang="en-US" sz="1400" dirty="0" smtClean="0"/>
              <a:t>구현 영</a:t>
            </a:r>
            <a:r>
              <a:rPr lang="ko-KR" altLang="en-US" sz="1400" dirty="0"/>
              <a:t>상</a:t>
            </a:r>
          </a:p>
        </p:txBody>
      </p:sp>
      <p:pic>
        <p:nvPicPr>
          <p:cNvPr id="6" name="[SHANA]스마트팜MV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9966" y="1916832"/>
            <a:ext cx="6400710" cy="3600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79812" y="1298377"/>
            <a:ext cx="572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이렇게 만들어진 하드웨어 </a:t>
            </a:r>
            <a:r>
              <a:rPr lang="en-US" altLang="ko-KR" sz="1400" dirty="0" err="1" smtClean="0"/>
              <a:t>mvp</a:t>
            </a:r>
            <a:r>
              <a:rPr lang="ko-KR" altLang="en-US" sz="1400" dirty="0" smtClean="0"/>
              <a:t>의 구현 영상을 보시겠습니다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3736926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(3) </a:t>
            </a:r>
            <a:r>
              <a:rPr lang="ko-KR" altLang="en-US" sz="1400" dirty="0" smtClean="0"/>
              <a:t>학습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① </a:t>
            </a:r>
            <a:r>
              <a:rPr lang="ko-KR" altLang="en-US" sz="1200" dirty="0" smtClean="0"/>
              <a:t>학습모델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lstm</a:t>
            </a:r>
            <a:r>
              <a:rPr lang="en-US" altLang="ko-KR" sz="1200" dirty="0" smtClean="0"/>
              <a:t> / seq2seq with attention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1) </a:t>
            </a:r>
            <a:r>
              <a:rPr lang="ko-KR" altLang="en-US" sz="1200" dirty="0" smtClean="0"/>
              <a:t>멜로디 학습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lstm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2) </a:t>
            </a:r>
            <a:r>
              <a:rPr lang="ko-KR" altLang="en-US" sz="1200" dirty="0" smtClean="0"/>
              <a:t>화음 학습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seq2seq with </a:t>
            </a:r>
            <a:r>
              <a:rPr lang="en-US" altLang="ko-KR" sz="1200" dirty="0" smtClean="0"/>
              <a:t>attention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②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: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en-US" altLang="ko-KR" sz="1200" dirty="0" err="1" smtClean="0"/>
              <a:t>Colaboratory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62599"/>
            <a:ext cx="2682719" cy="111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1" y="4581128"/>
            <a:ext cx="6012160" cy="1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61131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결과  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/>
                <a:ea typeface="맑은 고딕"/>
              </a:rPr>
              <a:t>▶ 2019</a:t>
            </a:r>
            <a:r>
              <a:rPr lang="ko-KR" altLang="en-US" sz="1200" dirty="0" smtClean="0">
                <a:latin typeface="맑은 고딕"/>
                <a:ea typeface="맑은 고딕"/>
              </a:rPr>
              <a:t>년 </a:t>
            </a:r>
            <a:r>
              <a:rPr lang="en-US" altLang="ko-KR" sz="1200" dirty="0" smtClean="0">
                <a:latin typeface="맑은 고딕"/>
                <a:ea typeface="맑은 고딕"/>
              </a:rPr>
              <a:t>11</a:t>
            </a:r>
            <a:r>
              <a:rPr lang="ko-KR" altLang="en-US" sz="1200" dirty="0" smtClean="0">
                <a:latin typeface="맑은 고딕"/>
                <a:ea typeface="맑은 고딕"/>
              </a:rPr>
              <a:t>월 </a:t>
            </a:r>
            <a:r>
              <a:rPr lang="en-US" altLang="ko-KR" sz="1200" dirty="0" smtClean="0">
                <a:latin typeface="맑은 고딕"/>
                <a:ea typeface="맑은 고딕"/>
              </a:rPr>
              <a:t>15</a:t>
            </a:r>
            <a:r>
              <a:rPr lang="ko-KR" altLang="en-US" sz="1200" dirty="0" smtClean="0">
                <a:latin typeface="맑은 고딕"/>
                <a:ea typeface="맑은 고딕"/>
              </a:rPr>
              <a:t>일 기준</a:t>
            </a:r>
            <a:r>
              <a:rPr lang="en-US" altLang="ko-KR" sz="1200" dirty="0" smtClean="0">
                <a:latin typeface="맑은 고딕"/>
                <a:ea typeface="맑은 고딕"/>
              </a:rPr>
              <a:t>, </a:t>
            </a:r>
            <a:r>
              <a:rPr lang="en-US" altLang="ko-KR" sz="1200" dirty="0"/>
              <a:t>seq2seq with </a:t>
            </a:r>
            <a:r>
              <a:rPr lang="en-US" altLang="ko-KR" sz="1200" dirty="0" smtClean="0"/>
              <a:t>attention</a:t>
            </a:r>
            <a:r>
              <a:rPr lang="ko-KR" altLang="en-US" sz="1200" dirty="0" smtClean="0"/>
              <a:t>를 이용한 </a:t>
            </a:r>
            <a:r>
              <a:rPr lang="ko-KR" altLang="en-US" sz="1200" dirty="0" smtClean="0">
                <a:latin typeface="맑은 고딕"/>
                <a:ea typeface="맑은 고딕"/>
              </a:rPr>
              <a:t>화음 생성의 결과</a:t>
            </a:r>
            <a:endParaRPr lang="en-US" altLang="ko-KR" sz="1200" dirty="0" smtClean="0"/>
          </a:p>
        </p:txBody>
      </p:sp>
      <p:pic>
        <p:nvPicPr>
          <p:cNvPr id="2" name="[SHANA]화음생성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666" y="2420888"/>
            <a:ext cx="7193310" cy="33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611319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미래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퍼포먼스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AI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① </a:t>
            </a:r>
            <a:r>
              <a:rPr lang="ko-KR" altLang="en-US" sz="1200" dirty="0" smtClean="0"/>
              <a:t>미디어 아트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대중 문화</a:t>
            </a:r>
            <a:r>
              <a:rPr lang="en-US" altLang="ko-KR" sz="1200" dirty="0" smtClean="0"/>
              <a:t>(EDM, </a:t>
            </a:r>
            <a:r>
              <a:rPr lang="ko-KR" altLang="en-US" sz="1200" dirty="0" smtClean="0"/>
              <a:t>재즈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와 결합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② </a:t>
            </a:r>
            <a:r>
              <a:rPr lang="ko-KR" altLang="en-US" sz="1200" dirty="0" err="1" smtClean="0"/>
              <a:t>퍼포먼스의</a:t>
            </a:r>
            <a:r>
              <a:rPr lang="ko-KR" altLang="en-US" sz="1200" dirty="0" smtClean="0"/>
              <a:t> 구성 요소 중 하나로 자리 매김</a:t>
            </a:r>
            <a:endParaRPr lang="en-US" altLang="ko-KR" sz="1200" dirty="0" smtClean="0"/>
          </a:p>
        </p:txBody>
      </p:sp>
      <p:pic>
        <p:nvPicPr>
          <p:cNvPr id="3" name="[SHANA]한호작가1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854" y="2708920"/>
            <a:ext cx="6132934" cy="34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9" y="2564904"/>
            <a:ext cx="6840760" cy="24666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51720" y="826839"/>
            <a:ext cx="6876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이상으로 지난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년 동안 제가 경험했던 것들에 대한 이야기를 마치도록 하겠습니다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긴 시간임에도 관심을 가지고 들어주셔서 정말 감사합니다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11341" y="4001450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</a:t>
            </a:r>
            <a:r>
              <a:rPr lang="ko-KR" altLang="en-US" sz="1400" dirty="0"/>
              <a:t>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5616" y="4297183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/>
              <a:t>세상은 넓고 프로그램은 많다</a:t>
            </a:r>
            <a:r>
              <a:rPr lang="en-US" altLang="ko-KR" sz="1200" dirty="0"/>
              <a:t>.  → “</a:t>
            </a:r>
            <a:r>
              <a:rPr lang="ko-KR" altLang="en-US" sz="1200" dirty="0"/>
              <a:t>검색은 필수다</a:t>
            </a:r>
            <a:r>
              <a:rPr lang="en-US" altLang="ko-KR" sz="1200" dirty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0791"/>
            <a:ext cx="3548554" cy="1584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23928" y="714821"/>
            <a:ext cx="51125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다음으로는 식물 인식 인공지능을 구현하는 과정에 대한 내용입니다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2017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12</a:t>
            </a:r>
            <a:r>
              <a:rPr lang="ko-KR" altLang="en-US" sz="1400" dirty="0" smtClean="0"/>
              <a:t>월 개발을 시작하던 당시의 저는 프로그래밍에 대해서 이제 배우는 단계였고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인공 지능에 대해서는 전혀 모르던 상태였습니다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그래서 저는 선택의 기로에 서게 되었습니다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첫째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프로그래밍과 인공지능에 대해서 충분히 공부를 한 다음 개발을 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둘째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포기한다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저는 어느 쪽도 선택을 할 수가 없었으며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고민 끝에 다음과 같은 마인드를 가지게 되었습니다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195736" y="6093296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이런 마인드를 가지고서 실력이 부족하면 부족한대로 부딪혀보기로 했습니다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4239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36539"/>
            <a:ext cx="3629552" cy="1873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90431"/>
            <a:ext cx="3816424" cy="1565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347864" y="1442392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그래서 선택을 한 것이 검색을 통한 모방하기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우리에게는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신과 </a:t>
            </a:r>
            <a:r>
              <a:rPr lang="ko-KR" altLang="en-US" sz="1400" dirty="0" err="1" smtClean="0"/>
              <a:t>깃허브가</a:t>
            </a:r>
            <a:r>
              <a:rPr lang="ko-KR" altLang="en-US" sz="1400" dirty="0" smtClean="0"/>
              <a:t> 있지 않습니까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6843</TotalTime>
  <Words>5427</Words>
  <Application>Microsoft Office PowerPoint</Application>
  <PresentationFormat>화면 슬라이드 쇼(4:3)</PresentationFormat>
  <Paragraphs>669</Paragraphs>
  <Slides>73</Slides>
  <Notes>18</Notes>
  <HiddenSlides>0</HiddenSlides>
  <MMClips>16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413</cp:revision>
  <cp:lastPrinted>2019-11-19T08:43:44Z</cp:lastPrinted>
  <dcterms:created xsi:type="dcterms:W3CDTF">2019-09-19T00:38:59Z</dcterms:created>
  <dcterms:modified xsi:type="dcterms:W3CDTF">2019-11-19T08:45:58Z</dcterms:modified>
</cp:coreProperties>
</file>